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794" r:id="rId2"/>
    <p:sldId id="795" r:id="rId3"/>
    <p:sldId id="796" r:id="rId4"/>
    <p:sldId id="797" r:id="rId5"/>
    <p:sldId id="798" r:id="rId6"/>
    <p:sldId id="799" r:id="rId7"/>
    <p:sldId id="80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CA2D-E0E5-4726-9D3E-FC6B5EC5B3FF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E817D-EF20-4E39-A368-395842F136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ADC96-76A2-4296-84E3-F98F77E1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A65B6-7A94-4CBA-9684-BBC97169A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32EDAB-5D41-49E9-8AEC-6D89E80BC2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0CF9E-D043-44C3-B976-F023DC973F09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ADC96-76A2-4296-84E3-F98F77E1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A65B6-7A94-4CBA-9684-BBC97169A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32EDAB-5D41-49E9-8AEC-6D89E80BC2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0CF9E-D043-44C3-B976-F023DC973F09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04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ADC96-76A2-4296-84E3-F98F77E1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A65B6-7A94-4CBA-9684-BBC97169A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32EDAB-5D41-49E9-8AEC-6D89E80BC2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0CF9E-D043-44C3-B976-F023DC973F09}" type="slidenum">
              <a:t>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1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ADC96-76A2-4296-84E3-F98F77E1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A65B6-7A94-4CBA-9684-BBC97169A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32EDAB-5D41-49E9-8AEC-6D89E80BC2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0CF9E-D043-44C3-B976-F023DC973F09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89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ADC96-76A2-4296-84E3-F98F77E1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A65B6-7A94-4CBA-9684-BBC97169A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32EDAB-5D41-49E9-8AEC-6D89E80BC2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0CF9E-D043-44C3-B976-F023DC973F09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65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ADC96-76A2-4296-84E3-F98F77E1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A65B6-7A94-4CBA-9684-BBC97169A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32EDAB-5D41-49E9-8AEC-6D89E80BC2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0CF9E-D043-44C3-B976-F023DC973F09}" type="slidenum"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49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ADC96-76A2-4296-84E3-F98F77E1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A65B6-7A94-4CBA-9684-BBC97169A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32EDAB-5D41-49E9-8AEC-6D89E80BC2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0CF9E-D043-44C3-B976-F023DC973F09}" type="slidenum">
              <a:t>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68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25489-A860-4027-9E92-539F751B4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11504C-7E35-4BFC-A23E-060F47F6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F03D5E-5988-4914-BED6-4DF03EFB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CDC7C-A803-40BC-B427-4DBFCFF2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4C2A4B-E6CB-4EFC-BDD4-1F97C857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5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853C6-5138-4E00-96A2-59206D5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FBC954-60C8-43AA-88B1-07D8D67E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3651E-1DDC-4F9A-8870-F0199DC8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6EDB3-07AD-4948-A4FC-F2E455CD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05D597-5487-4FE1-B687-627A7229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48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655FA6-F497-4762-8565-6DA1637D7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2B0844-1E46-47D6-A450-11DD9FD21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6240B-D04D-45D9-A4D3-004B7CDC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5D60CB-82C9-435E-9DFC-648F4D03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69D9FC-F8B2-45E1-852F-BE3019F5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00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16F-6B91-4474-A185-74A126E9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4627C9-BBDF-47CA-8FE4-F73477C4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FE4E1-94B2-4BE0-A963-B0C1AE9C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80957-C82B-435D-9957-F58D6E36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C39A6-D698-401B-8CF9-26D5A9A6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42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D6C62-D06A-4274-BDAA-DC4F76A9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C62737-6DAE-4354-847D-1355BFD4A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813D90-B1E4-4904-A49D-C73702F5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49A86-39B0-44C0-B976-3772C2C6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6D816-9E0B-4585-BC8C-16984168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07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6F1E4-C5D3-4ECE-BB19-0169254D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39A58-25DD-4296-882F-547BB6C5C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3BE90F-0216-412E-A1D7-86C9B796C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D2B9C8-96F2-41B7-8B15-90210BD8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38B660-C2FE-4CC4-9D27-470C602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0A5ED1-E90A-4625-BE46-00313C51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93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A9119-8996-4659-A759-E55C0CD4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E1F9F-BA8F-444C-9A81-CD42FAD8B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A8F74E-BD2C-43A0-9862-6137A0EC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EBE309-E7E9-421B-9AC7-A13BA1A8C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20730C-C8E1-40C3-801E-DED910ADA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D62664-BA0C-42B7-B100-39559A3C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42921F-BEEC-40BD-BE41-8D7B0C3A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432507-2C13-438A-9CDB-A88E8854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36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60188-CF93-4E64-9EC9-E5C008B7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C0B60D-8F93-4070-A177-94E375BB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67FDF3-2DC7-44E3-AA17-C068F603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57AEFB-7B5E-47AA-9EC8-8902C5C1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0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094ECB-4AEC-4EEB-8529-FB32379C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B44049-BF01-43BA-ADBF-B85D7497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D502B-F967-4887-9CCE-28B18CD9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2757-BA91-474B-8CD1-82B2DD39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0E1905-30C7-4FE5-B93B-065ABB55F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18557A-6683-4B47-9EDE-D5C790C5E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711AFC-4417-457D-BBCA-493CF562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8C101-BE44-4916-A3BF-33BF3CF6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961121-CFE3-4B77-B53A-7DAD7335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87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A782E-71B6-4754-834A-447BA22E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B5F37D-A1EA-4AEC-AB91-B76C07323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5F2231-6747-4144-9F48-39B36C346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4453A-820F-4B52-AA80-2E08BCB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523266-77B5-4DF0-997A-678A579F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58FBC6-708E-49AC-B72C-EC2E21B9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86C14D-F78F-4A0F-80F4-1FEB8234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7193D0-8264-452C-9975-748C22FDD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93EB4-A373-4EB8-B6AE-57A4E9E51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706C-B6E7-47EF-99FE-74BAE2BC5F10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C274C2-3EBF-4465-BEC3-BA7AFDC1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2EC78-2A3A-400F-803F-ED77F3DF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295F-583F-476E-A34D-A641BA1D3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Program%20Files\SPF\Polysun3\bin\Polysun.exe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067F99A3-6F03-4057-84D7-B6C6476C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845" y="6002368"/>
            <a:ext cx="2250557" cy="126594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e 1">
            <a:extLst>
              <a:ext uri="{FF2B5EF4-FFF2-40B4-BE49-F238E27FC236}">
                <a16:creationId xmlns:a16="http://schemas.microsoft.com/office/drawing/2014/main" id="{E2ECF6F0-4EB9-4ECC-92F6-02B8714F74AA}"/>
              </a:ext>
            </a:extLst>
          </p:cNvPr>
          <p:cNvGrpSpPr/>
          <p:nvPr/>
        </p:nvGrpSpPr>
        <p:grpSpPr>
          <a:xfrm>
            <a:off x="-9" y="-658"/>
            <a:ext cx="12192005" cy="6880548"/>
            <a:chOff x="-9" y="-658"/>
            <a:chExt cx="12192005" cy="6880548"/>
          </a:xfrm>
        </p:grpSpPr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266F633D-D4F5-422E-88EA-DD744F0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" y="6288036"/>
              <a:ext cx="860989" cy="5805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27290C0-5E9D-4D10-A454-A29CCC9925C3}"/>
                </a:ext>
              </a:extLst>
            </p:cNvPr>
            <p:cNvSpPr/>
            <p:nvPr/>
          </p:nvSpPr>
          <p:spPr>
            <a:xfrm>
              <a:off x="-9" y="0"/>
              <a:ext cx="12032516" cy="1885840"/>
            </a:xfrm>
            <a:prstGeom prst="rect">
              <a:avLst/>
            </a:prstGeom>
            <a:solidFill>
              <a:srgbClr val="F08D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08D64"/>
                </a:solidFill>
                <a:uFillTx/>
                <a:latin typeface="Calibri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B47338-55CC-472F-8E1E-864F50E2E459}"/>
                </a:ext>
              </a:extLst>
            </p:cNvPr>
            <p:cNvSpPr/>
            <p:nvPr/>
          </p:nvSpPr>
          <p:spPr>
            <a:xfrm>
              <a:off x="5044479" y="6578367"/>
              <a:ext cx="457200" cy="301523"/>
            </a:xfrm>
            <a:prstGeom prst="rect">
              <a:avLst/>
            </a:prstGeom>
            <a:solidFill>
              <a:srgbClr val="FCC9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8B0E3A2-CF78-41CF-B457-12C2992348D5}"/>
                </a:ext>
              </a:extLst>
            </p:cNvPr>
            <p:cNvSpPr/>
            <p:nvPr/>
          </p:nvSpPr>
          <p:spPr>
            <a:xfrm>
              <a:off x="5783442" y="6578367"/>
              <a:ext cx="457200" cy="301523"/>
            </a:xfrm>
            <a:prstGeom prst="rect">
              <a:avLst/>
            </a:prstGeom>
            <a:solidFill>
              <a:srgbClr val="F68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86B854C-B044-42CB-96E1-E5C54EBC395D}"/>
                </a:ext>
              </a:extLst>
            </p:cNvPr>
            <p:cNvSpPr/>
            <p:nvPr/>
          </p:nvSpPr>
          <p:spPr>
            <a:xfrm>
              <a:off x="6523128" y="6566416"/>
              <a:ext cx="457200" cy="301523"/>
            </a:xfrm>
            <a:prstGeom prst="rect">
              <a:avLst/>
            </a:prstGeom>
            <a:solidFill>
              <a:srgbClr val="F374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8D5D764-1262-43F0-AF82-36210DCCD9CA}"/>
                </a:ext>
              </a:extLst>
            </p:cNvPr>
            <p:cNvSpPr/>
            <p:nvPr/>
          </p:nvSpPr>
          <p:spPr>
            <a:xfrm>
              <a:off x="4305516" y="6578367"/>
              <a:ext cx="457200" cy="301523"/>
            </a:xfrm>
            <a:prstGeom prst="rect">
              <a:avLst/>
            </a:prstGeom>
            <a:solidFill>
              <a:srgbClr val="0066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0" name="Image 15" descr="Une image contenant ciel, extérieur, bâtiment, pont&#10;&#10;Description générée automatiquement">
              <a:extLst>
                <a:ext uri="{FF2B5EF4-FFF2-40B4-BE49-F238E27FC236}">
                  <a16:creationId xmlns:a16="http://schemas.microsoft.com/office/drawing/2014/main" id="{C97382EC-5F5E-4B45-BA48-10504FBF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2629" y="-658"/>
              <a:ext cx="3459367" cy="188584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Parallélogramme 13">
            <a:extLst>
              <a:ext uri="{FF2B5EF4-FFF2-40B4-BE49-F238E27FC236}">
                <a16:creationId xmlns:a16="http://schemas.microsoft.com/office/drawing/2014/main" id="{FA42A6B8-A26A-44A1-838A-28EB933A43B8}"/>
              </a:ext>
            </a:extLst>
          </p:cNvPr>
          <p:cNvSpPr/>
          <p:nvPr/>
        </p:nvSpPr>
        <p:spPr>
          <a:xfrm>
            <a:off x="6055659" y="0"/>
            <a:ext cx="3687720" cy="1888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08D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8602BEC-B085-4F76-B844-2BB9F61A5168}"/>
              </a:ext>
            </a:extLst>
          </p:cNvPr>
          <p:cNvSpPr txBox="1"/>
          <p:nvPr/>
        </p:nvSpPr>
        <p:spPr>
          <a:xfrm>
            <a:off x="329184" y="301998"/>
            <a:ext cx="8403445" cy="131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i="0" u="none" strike="noStrike" kern="0" cap="none" spc="0" baseline="0" dirty="0">
                <a:solidFill>
                  <a:srgbClr val="005EA8"/>
                </a:solidFill>
                <a:uFillTx/>
                <a:latin typeface="Helvetica" pitchFamily="34"/>
                <a:cs typeface="Helvetica" pitchFamily="34"/>
              </a:rPr>
              <a:t>Les indicateurs de performance normalisés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D2CC330B-91D3-44C7-B316-A39A97D1DA2F}"/>
              </a:ext>
            </a:extLst>
          </p:cNvPr>
          <p:cNvSpPr txBox="1"/>
          <p:nvPr/>
        </p:nvSpPr>
        <p:spPr>
          <a:xfrm>
            <a:off x="266703" y="4076696"/>
            <a:ext cx="11582403" cy="2103202"/>
          </a:xfrm>
          <a:prstGeom prst="rect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</a:rPr>
              <a:t>Taux de couverture solaire, Tcouv (norme NF EN ISO 9488) :</a:t>
            </a: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Part des besoins thermiques (eau chaude sanitaire et/ou chauffage) couverts par l'énergie solaire</a:t>
            </a: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MS PGothic" pitchFamily="34"/>
              </a:rPr>
              <a:t>Pour les installations solaires à préchauffage (= à appoint séparé)</a:t>
            </a: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67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S PGothic" pitchFamily="34"/>
            </a:endParaRP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MS PGothic" pitchFamily="34"/>
              </a:rPr>
              <a:t>Rmq : Au sens de cette norme, bouclage et stockage ne sont pas des besoins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0866EFA-F0F3-4E8D-87F7-4C2FF7013351}"/>
              </a:ext>
            </a:extLst>
          </p:cNvPr>
          <p:cNvSpPr txBox="1"/>
          <p:nvPr/>
        </p:nvSpPr>
        <p:spPr>
          <a:xfrm>
            <a:off x="1170516" y="2071573"/>
            <a:ext cx="9850968" cy="1815879"/>
          </a:xfrm>
          <a:prstGeom prst="rect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</a:rPr>
              <a:t>Taux d'économie d'énergie (Fsav):</a:t>
            </a:r>
            <a:r>
              <a:rPr lang="fr-FR" sz="2400" b="0" i="0" u="none" strike="noStrike" kern="1200" cap="none" spc="0" baseline="0">
                <a:solidFill>
                  <a:srgbClr val="E7E6E6"/>
                </a:solidFill>
                <a:uFillTx/>
                <a:latin typeface="Arial" pitchFamily="34"/>
                <a:ea typeface="MS PGothic" pitchFamily="34"/>
              </a:rPr>
              <a:t>   </a:t>
            </a: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Part de la consommation d'énergie finale économisée grâce à l'énergie solaire (normes EN 12976 et EN 12977)</a:t>
            </a: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MS PGothic" pitchFamily="34"/>
              </a:rPr>
              <a:t>Pour les installations solaires avec appoint (= à appoint intégré)</a:t>
            </a: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-25000">
              <a:solidFill>
                <a:srgbClr val="000000"/>
              </a:solidFill>
              <a:uFillTx/>
              <a:latin typeface="Arial" pitchFamily="34"/>
              <a:ea typeface="MS PGothic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067F99A3-6F03-4057-84D7-B6C6476C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845" y="6002368"/>
            <a:ext cx="2250557" cy="126594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e 1">
            <a:extLst>
              <a:ext uri="{FF2B5EF4-FFF2-40B4-BE49-F238E27FC236}">
                <a16:creationId xmlns:a16="http://schemas.microsoft.com/office/drawing/2014/main" id="{E2ECF6F0-4EB9-4ECC-92F6-02B8714F74AA}"/>
              </a:ext>
            </a:extLst>
          </p:cNvPr>
          <p:cNvGrpSpPr/>
          <p:nvPr/>
        </p:nvGrpSpPr>
        <p:grpSpPr>
          <a:xfrm>
            <a:off x="-9" y="-658"/>
            <a:ext cx="12192005" cy="6880548"/>
            <a:chOff x="-9" y="-658"/>
            <a:chExt cx="12192005" cy="6880548"/>
          </a:xfrm>
        </p:grpSpPr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266F633D-D4F5-422E-88EA-DD744F0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" y="6288036"/>
              <a:ext cx="860989" cy="5805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27290C0-5E9D-4D10-A454-A29CCC9925C3}"/>
                </a:ext>
              </a:extLst>
            </p:cNvPr>
            <p:cNvSpPr/>
            <p:nvPr/>
          </p:nvSpPr>
          <p:spPr>
            <a:xfrm>
              <a:off x="-9" y="0"/>
              <a:ext cx="12032516" cy="1885840"/>
            </a:xfrm>
            <a:prstGeom prst="rect">
              <a:avLst/>
            </a:prstGeom>
            <a:solidFill>
              <a:srgbClr val="F08D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08D64"/>
                </a:solidFill>
                <a:uFillTx/>
                <a:latin typeface="Calibri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B47338-55CC-472F-8E1E-864F50E2E459}"/>
                </a:ext>
              </a:extLst>
            </p:cNvPr>
            <p:cNvSpPr/>
            <p:nvPr/>
          </p:nvSpPr>
          <p:spPr>
            <a:xfrm>
              <a:off x="5044479" y="6578367"/>
              <a:ext cx="457200" cy="301523"/>
            </a:xfrm>
            <a:prstGeom prst="rect">
              <a:avLst/>
            </a:prstGeom>
            <a:solidFill>
              <a:srgbClr val="FCC9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8B0E3A2-CF78-41CF-B457-12C2992348D5}"/>
                </a:ext>
              </a:extLst>
            </p:cNvPr>
            <p:cNvSpPr/>
            <p:nvPr/>
          </p:nvSpPr>
          <p:spPr>
            <a:xfrm>
              <a:off x="5783442" y="6578367"/>
              <a:ext cx="457200" cy="301523"/>
            </a:xfrm>
            <a:prstGeom prst="rect">
              <a:avLst/>
            </a:prstGeom>
            <a:solidFill>
              <a:srgbClr val="F68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86B854C-B044-42CB-96E1-E5C54EBC395D}"/>
                </a:ext>
              </a:extLst>
            </p:cNvPr>
            <p:cNvSpPr/>
            <p:nvPr/>
          </p:nvSpPr>
          <p:spPr>
            <a:xfrm>
              <a:off x="6523128" y="6566416"/>
              <a:ext cx="457200" cy="301523"/>
            </a:xfrm>
            <a:prstGeom prst="rect">
              <a:avLst/>
            </a:prstGeom>
            <a:solidFill>
              <a:srgbClr val="F374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8D5D764-1262-43F0-AF82-36210DCCD9CA}"/>
                </a:ext>
              </a:extLst>
            </p:cNvPr>
            <p:cNvSpPr/>
            <p:nvPr/>
          </p:nvSpPr>
          <p:spPr>
            <a:xfrm>
              <a:off x="4305516" y="6578367"/>
              <a:ext cx="457200" cy="301523"/>
            </a:xfrm>
            <a:prstGeom prst="rect">
              <a:avLst/>
            </a:prstGeom>
            <a:solidFill>
              <a:srgbClr val="0066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0" name="Image 15" descr="Une image contenant ciel, extérieur, bâtiment, pont&#10;&#10;Description générée automatiquement">
              <a:extLst>
                <a:ext uri="{FF2B5EF4-FFF2-40B4-BE49-F238E27FC236}">
                  <a16:creationId xmlns:a16="http://schemas.microsoft.com/office/drawing/2014/main" id="{C97382EC-5F5E-4B45-BA48-10504FBF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2629" y="-658"/>
              <a:ext cx="3459367" cy="188584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Parallélogramme 13">
            <a:extLst>
              <a:ext uri="{FF2B5EF4-FFF2-40B4-BE49-F238E27FC236}">
                <a16:creationId xmlns:a16="http://schemas.microsoft.com/office/drawing/2014/main" id="{FA42A6B8-A26A-44A1-838A-28EB933A43B8}"/>
              </a:ext>
            </a:extLst>
          </p:cNvPr>
          <p:cNvSpPr/>
          <p:nvPr/>
        </p:nvSpPr>
        <p:spPr>
          <a:xfrm>
            <a:off x="6055659" y="0"/>
            <a:ext cx="3687720" cy="1888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08D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8602BEC-B085-4F76-B844-2BB9F61A5168}"/>
              </a:ext>
            </a:extLst>
          </p:cNvPr>
          <p:cNvSpPr txBox="1"/>
          <p:nvPr/>
        </p:nvSpPr>
        <p:spPr>
          <a:xfrm>
            <a:off x="329184" y="301998"/>
            <a:ext cx="8403445" cy="131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Norme pour les appoints intégrés : </a:t>
            </a:r>
            <a:r>
              <a:rPr lang="fr-FR" sz="3100" b="1" kern="0" dirty="0" err="1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Fsav</a:t>
            </a:r>
            <a:endParaRPr lang="fr-FR" sz="3100" b="1" i="0" u="none" strike="noStrike" kern="0" cap="none" spc="0" baseline="0" dirty="0">
              <a:solidFill>
                <a:srgbClr val="005EA8"/>
              </a:solidFill>
              <a:uFillTx/>
              <a:latin typeface="Helvetica" pitchFamily="34"/>
              <a:cs typeface="Helvetica" pitchFamily="34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D6AD5BBD-1199-4C05-840D-75C8DC6A6DA0}"/>
              </a:ext>
            </a:extLst>
          </p:cNvPr>
          <p:cNvSpPr/>
          <p:nvPr/>
        </p:nvSpPr>
        <p:spPr>
          <a:xfrm flipV="1">
            <a:off x="4663210" y="4614455"/>
            <a:ext cx="0" cy="1718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2B4E612-7434-431A-8707-C4B44F657950}"/>
              </a:ext>
            </a:extLst>
          </p:cNvPr>
          <p:cNvSpPr/>
          <p:nvPr/>
        </p:nvSpPr>
        <p:spPr>
          <a:xfrm>
            <a:off x="4265272" y="4815541"/>
            <a:ext cx="795866" cy="105410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D7D31"/>
              </a:gs>
            </a:gsLst>
            <a:lin ang="5400000"/>
          </a:gradFill>
          <a:ln w="25402" cap="flat">
            <a:solidFill>
              <a:srgbClr val="FF00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20A0F1CD-1B37-4578-8C1C-8A751B2E3EEA}"/>
              </a:ext>
            </a:extLst>
          </p:cNvPr>
          <p:cNvSpPr/>
          <p:nvPr/>
        </p:nvSpPr>
        <p:spPr>
          <a:xfrm>
            <a:off x="2428005" y="6333189"/>
            <a:ext cx="6096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A109F9B7-74EF-4483-8E97-971821BB7B29}"/>
              </a:ext>
            </a:extLst>
          </p:cNvPr>
          <p:cNvSpPr/>
          <p:nvPr/>
        </p:nvSpPr>
        <p:spPr>
          <a:xfrm flipV="1">
            <a:off x="3037608" y="5723585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C3A862AF-F829-42E8-9C94-BB9C63765992}"/>
              </a:ext>
            </a:extLst>
          </p:cNvPr>
          <p:cNvSpPr/>
          <p:nvPr/>
        </p:nvSpPr>
        <p:spPr>
          <a:xfrm>
            <a:off x="2936009" y="5418789"/>
            <a:ext cx="20319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B88655C2-9580-40F9-8568-826CA994CD36}"/>
              </a:ext>
            </a:extLst>
          </p:cNvPr>
          <p:cNvSpPr/>
          <p:nvPr/>
        </p:nvSpPr>
        <p:spPr>
          <a:xfrm flipH="1">
            <a:off x="4460003" y="5418789"/>
            <a:ext cx="508004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C6C68E5D-E0E7-4E5B-8991-7066C82B5043}"/>
              </a:ext>
            </a:extLst>
          </p:cNvPr>
          <p:cNvSpPr/>
          <p:nvPr/>
        </p:nvSpPr>
        <p:spPr>
          <a:xfrm>
            <a:off x="4460003" y="5571182"/>
            <a:ext cx="508004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342B0860-E399-4D5F-8BC4-7279D96408E3}"/>
              </a:ext>
            </a:extLst>
          </p:cNvPr>
          <p:cNvSpPr/>
          <p:nvPr/>
        </p:nvSpPr>
        <p:spPr>
          <a:xfrm flipH="1">
            <a:off x="3037608" y="5723585"/>
            <a:ext cx="19303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ED98F501-A02F-402D-AFA1-3778EF005665}"/>
              </a:ext>
            </a:extLst>
          </p:cNvPr>
          <p:cNvSpPr/>
          <p:nvPr/>
        </p:nvSpPr>
        <p:spPr>
          <a:xfrm rot="1499992">
            <a:off x="2453419" y="5312949"/>
            <a:ext cx="232833" cy="1130298"/>
          </a:xfrm>
          <a:prstGeom prst="rect">
            <a:avLst/>
          </a:prstGeom>
          <a:gradFill>
            <a:gsLst>
              <a:gs pos="0">
                <a:srgbClr val="66FF33"/>
              </a:gs>
              <a:gs pos="100000">
                <a:srgbClr val="FFFFFF"/>
              </a:gs>
            </a:gsLst>
            <a:lin ang="5400000"/>
          </a:gra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A12D9A6C-3A2B-4ADB-A97A-623E392B104B}"/>
              </a:ext>
            </a:extLst>
          </p:cNvPr>
          <p:cNvSpPr/>
          <p:nvPr/>
        </p:nvSpPr>
        <p:spPr>
          <a:xfrm>
            <a:off x="4663210" y="4601754"/>
            <a:ext cx="844548" cy="127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8F44855-3178-404A-9599-A0C4E26A6346}"/>
              </a:ext>
            </a:extLst>
          </p:cNvPr>
          <p:cNvSpPr/>
          <p:nvPr/>
        </p:nvSpPr>
        <p:spPr>
          <a:xfrm>
            <a:off x="933638" y="6415741"/>
            <a:ext cx="2860828" cy="452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Apports solaire : Qsol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04A04EA-2DEA-456D-AC6F-49ECC5911A6E}"/>
              </a:ext>
            </a:extLst>
          </p:cNvPr>
          <p:cNvGraphicFramePr/>
          <p:nvPr/>
        </p:nvGraphicFramePr>
        <p:xfrm>
          <a:off x="4117112" y="4908672"/>
          <a:ext cx="912287" cy="43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90113" imgH="431321" progId="">
                  <p:embed/>
                </p:oleObj>
              </mc:Choice>
              <mc:Fallback>
                <p:oleObj r:id="rId6" imgW="690113" imgH="431321" progId="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04A04EA-2DEA-456D-AC6F-49ECC5911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7112" y="4908672"/>
                        <a:ext cx="912287" cy="43179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8">
            <a:extLst>
              <a:ext uri="{FF2B5EF4-FFF2-40B4-BE49-F238E27FC236}">
                <a16:creationId xmlns:a16="http://schemas.microsoft.com/office/drawing/2014/main" id="{EABEB396-8A0B-40DD-87A4-8B95EC5F7D14}"/>
              </a:ext>
            </a:extLst>
          </p:cNvPr>
          <p:cNvSpPr/>
          <p:nvPr/>
        </p:nvSpPr>
        <p:spPr>
          <a:xfrm>
            <a:off x="525130" y="4747802"/>
            <a:ext cx="3266383" cy="452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Energie d'appoint : Qapp</a:t>
            </a:r>
          </a:p>
        </p:txBody>
      </p:sp>
      <p:grpSp>
        <p:nvGrpSpPr>
          <p:cNvPr id="29" name="Group 31">
            <a:extLst>
              <a:ext uri="{FF2B5EF4-FFF2-40B4-BE49-F238E27FC236}">
                <a16:creationId xmlns:a16="http://schemas.microsoft.com/office/drawing/2014/main" id="{29AA90A7-25FE-401A-8D7C-B74F6BB48AA3}"/>
              </a:ext>
            </a:extLst>
          </p:cNvPr>
          <p:cNvGrpSpPr/>
          <p:nvPr/>
        </p:nvGrpSpPr>
        <p:grpSpPr>
          <a:xfrm>
            <a:off x="2728578" y="6254870"/>
            <a:ext cx="211665" cy="158748"/>
            <a:chOff x="2438403" y="5617634"/>
            <a:chExt cx="211665" cy="158748"/>
          </a:xfrm>
        </p:grpSpPr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EC7E2EF8-2608-4C7D-9274-82534A03E99D}"/>
                </a:ext>
              </a:extLst>
            </p:cNvPr>
            <p:cNvSpPr/>
            <p:nvPr/>
          </p:nvSpPr>
          <p:spPr>
            <a:xfrm>
              <a:off x="2438403" y="5617634"/>
              <a:ext cx="211665" cy="1587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2D401C88-69A5-4672-9FBC-32479CED451A}"/>
                </a:ext>
              </a:extLst>
            </p:cNvPr>
            <p:cNvSpPr/>
            <p:nvPr/>
          </p:nvSpPr>
          <p:spPr>
            <a:xfrm>
              <a:off x="2442636" y="5620807"/>
              <a:ext cx="203197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9B08F8A1-AD09-4A3F-B611-76F82A9A1B1A}"/>
                </a:ext>
              </a:extLst>
            </p:cNvPr>
            <p:cNvSpPr/>
            <p:nvPr/>
          </p:nvSpPr>
          <p:spPr>
            <a:xfrm flipH="1">
              <a:off x="2442636" y="5620807"/>
              <a:ext cx="203197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33" name="Line 41">
            <a:extLst>
              <a:ext uri="{FF2B5EF4-FFF2-40B4-BE49-F238E27FC236}">
                <a16:creationId xmlns:a16="http://schemas.microsoft.com/office/drawing/2014/main" id="{53847222-8A76-40A1-9F7B-CC1EB3549CB6}"/>
              </a:ext>
            </a:extLst>
          </p:cNvPr>
          <p:cNvSpPr/>
          <p:nvPr/>
        </p:nvSpPr>
        <p:spPr>
          <a:xfrm flipV="1">
            <a:off x="3156142" y="1917816"/>
            <a:ext cx="0" cy="1543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B26E0AC5-EE7A-4482-90DD-C38A66039B22}"/>
              </a:ext>
            </a:extLst>
          </p:cNvPr>
          <p:cNvSpPr/>
          <p:nvPr/>
        </p:nvSpPr>
        <p:spPr>
          <a:xfrm>
            <a:off x="2758204" y="2381371"/>
            <a:ext cx="795866" cy="9292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D7D31"/>
              </a:gs>
            </a:gsLst>
            <a:lin ang="5400000"/>
          </a:gra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1298A38B-6574-425E-B08F-E0E6F46FA2B8}"/>
              </a:ext>
            </a:extLst>
          </p:cNvPr>
          <p:cNvSpPr/>
          <p:nvPr/>
        </p:nvSpPr>
        <p:spPr>
          <a:xfrm>
            <a:off x="3156142" y="1917816"/>
            <a:ext cx="79586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36" name="Object 44">
            <a:extLst>
              <a:ext uri="{FF2B5EF4-FFF2-40B4-BE49-F238E27FC236}">
                <a16:creationId xmlns:a16="http://schemas.microsoft.com/office/drawing/2014/main" id="{D83BC02C-1F3F-4F17-B3EB-EE8E96E6BBA4}"/>
              </a:ext>
            </a:extLst>
          </p:cNvPr>
          <p:cNvGraphicFramePr/>
          <p:nvPr/>
        </p:nvGraphicFramePr>
        <p:xfrm>
          <a:off x="2648138" y="2853384"/>
          <a:ext cx="912287" cy="43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90113" imgH="431321" progId="">
                  <p:embed/>
                </p:oleObj>
              </mc:Choice>
              <mc:Fallback>
                <p:oleObj r:id="rId8" imgW="690113" imgH="431321" progId="">
                  <p:embed/>
                  <p:pic>
                    <p:nvPicPr>
                      <p:cNvPr id="36" name="Object 44">
                        <a:extLst>
                          <a:ext uri="{FF2B5EF4-FFF2-40B4-BE49-F238E27FC236}">
                            <a16:creationId xmlns:a16="http://schemas.microsoft.com/office/drawing/2014/main" id="{D83BC02C-1F3F-4F17-B3EB-EE8E96E6B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8138" y="2853384"/>
                        <a:ext cx="912287" cy="43179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5">
            <a:extLst>
              <a:ext uri="{FF2B5EF4-FFF2-40B4-BE49-F238E27FC236}">
                <a16:creationId xmlns:a16="http://schemas.microsoft.com/office/drawing/2014/main" id="{AB54CFB5-F5A8-4522-A2DD-68933BE03154}"/>
              </a:ext>
            </a:extLst>
          </p:cNvPr>
          <p:cNvSpPr/>
          <p:nvPr/>
        </p:nvSpPr>
        <p:spPr>
          <a:xfrm>
            <a:off x="362138" y="2514718"/>
            <a:ext cx="2387598" cy="11086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Consommation conventionnelle Qconv</a:t>
            </a:r>
          </a:p>
        </p:txBody>
      </p:sp>
      <p:sp>
        <p:nvSpPr>
          <p:cNvPr id="38" name="Rectangle 48">
            <a:extLst>
              <a:ext uri="{FF2B5EF4-FFF2-40B4-BE49-F238E27FC236}">
                <a16:creationId xmlns:a16="http://schemas.microsoft.com/office/drawing/2014/main" id="{2D0E6588-64FB-40C5-85BC-FF12AAFE585D}"/>
              </a:ext>
            </a:extLst>
          </p:cNvPr>
          <p:cNvSpPr/>
          <p:nvPr/>
        </p:nvSpPr>
        <p:spPr>
          <a:xfrm>
            <a:off x="3815563" y="1797427"/>
            <a:ext cx="2936165" cy="452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 dirty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Besoin en ECS : Becs</a:t>
            </a:r>
          </a:p>
        </p:txBody>
      </p:sp>
      <p:sp>
        <p:nvSpPr>
          <p:cNvPr id="39" name="Rectangle 51">
            <a:extLst>
              <a:ext uri="{FF2B5EF4-FFF2-40B4-BE49-F238E27FC236}">
                <a16:creationId xmlns:a16="http://schemas.microsoft.com/office/drawing/2014/main" id="{A56594D0-0C69-4D38-8D54-F862DC4C4858}"/>
              </a:ext>
            </a:extLst>
          </p:cNvPr>
          <p:cNvSpPr/>
          <p:nvPr/>
        </p:nvSpPr>
        <p:spPr>
          <a:xfrm>
            <a:off x="2525380" y="3443931"/>
            <a:ext cx="1443563" cy="6986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238D26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Ballon de référence</a:t>
            </a:r>
            <a:endParaRPr lang="fr-FR" sz="1867" b="0" i="0" u="none" strike="noStrike" kern="1200" cap="none" spc="0" baseline="0">
              <a:solidFill>
                <a:srgbClr val="ED7D31"/>
              </a:solidFill>
              <a:uFillTx/>
              <a:latin typeface="Arial" pitchFamily="34"/>
              <a:ea typeface="MS PGothic" pitchFamily="34"/>
              <a:cs typeface="Arial" pitchFamily="34"/>
            </a:endParaRPr>
          </a:p>
        </p:txBody>
      </p:sp>
      <p:sp>
        <p:nvSpPr>
          <p:cNvPr id="40" name="Rectangle 48">
            <a:extLst>
              <a:ext uri="{FF2B5EF4-FFF2-40B4-BE49-F238E27FC236}">
                <a16:creationId xmlns:a16="http://schemas.microsoft.com/office/drawing/2014/main" id="{30078910-E8D5-4BFB-9DB1-5822370778B3}"/>
              </a:ext>
            </a:extLst>
          </p:cNvPr>
          <p:cNvSpPr/>
          <p:nvPr/>
        </p:nvSpPr>
        <p:spPr>
          <a:xfrm>
            <a:off x="5503526" y="4421837"/>
            <a:ext cx="4151247" cy="452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Le même Besoin en ECS : Becs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A9D1AE89-D889-44B1-BE0A-15C1665C2596}"/>
              </a:ext>
            </a:extLst>
          </p:cNvPr>
          <p:cNvSpPr txBox="1"/>
          <p:nvPr/>
        </p:nvSpPr>
        <p:spPr>
          <a:xfrm>
            <a:off x="5029391" y="2453334"/>
            <a:ext cx="6311902" cy="1528812"/>
          </a:xfrm>
          <a:prstGeom prst="rect">
            <a:avLst/>
          </a:prstGeom>
          <a:noFill/>
          <a:ln w="22229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238D26"/>
                </a:solidFill>
                <a:uFillTx/>
                <a:latin typeface="Arial" pitchFamily="34"/>
                <a:ea typeface="MS PGothic" pitchFamily="34"/>
              </a:rPr>
              <a:t>Indicateur normalisé :</a:t>
            </a:r>
          </a:p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d'économie d'énergie :</a:t>
            </a:r>
          </a:p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Fsav = (Qconv – Qapp) / Qconv 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46EDD578-22EF-4877-9D04-5D4E0238CEE3}"/>
              </a:ext>
            </a:extLst>
          </p:cNvPr>
          <p:cNvSpPr txBox="1"/>
          <p:nvPr/>
        </p:nvSpPr>
        <p:spPr>
          <a:xfrm>
            <a:off x="5823145" y="5535201"/>
            <a:ext cx="6159498" cy="12416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MS PGothic" pitchFamily="34"/>
              </a:rPr>
              <a:t>Indicateur fréquent mais non normalisé :</a:t>
            </a:r>
            <a:br>
              <a:rPr lang="fr-FR" sz="1867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MS PGothic" pitchFamily="34"/>
              </a:rPr>
            </a:br>
            <a:r>
              <a:rPr lang="fr-FR" sz="18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« </a:t>
            </a:r>
            <a:r>
              <a:rPr lang="fr-FR" sz="1867" b="0" i="1" u="none" strike="noStrike" kern="1200" cap="none" spc="0" baseline="0">
                <a:solidFill>
                  <a:srgbClr val="7F7F7F"/>
                </a:solidFill>
                <a:uFillTx/>
                <a:latin typeface="Arial" pitchFamily="34"/>
                <a:ea typeface="MS PGothic" pitchFamily="34"/>
              </a:rPr>
              <a:t>Fraction solaire</a:t>
            </a:r>
            <a:r>
              <a:rPr lang="fr-FR" sz="18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 »</a:t>
            </a:r>
            <a:br>
              <a:rPr lang="fr-FR" sz="18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</a:br>
            <a:r>
              <a:rPr lang="fr-FR" sz="18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ou « Part du solaire dans les apports » :</a:t>
            </a:r>
            <a:br>
              <a:rPr lang="fr-FR" sz="18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</a:br>
            <a:r>
              <a:rPr lang="fr-FR" sz="18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f</a:t>
            </a:r>
            <a:r>
              <a:rPr lang="fr-FR" sz="1867" b="0" i="0" u="none" strike="noStrike" kern="1200" cap="none" spc="0" baseline="-2500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sol</a:t>
            </a:r>
            <a:r>
              <a:rPr lang="fr-FR" sz="18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 = Qsol / (Qsol + Qapp)</a:t>
            </a:r>
          </a:p>
        </p:txBody>
      </p:sp>
    </p:spTree>
    <p:extLst>
      <p:ext uri="{BB962C8B-B14F-4D97-AF65-F5344CB8AC3E}">
        <p14:creationId xmlns:p14="http://schemas.microsoft.com/office/powerpoint/2010/main" val="336847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">
            <a:extLst>
              <a:ext uri="{FF2B5EF4-FFF2-40B4-BE49-F238E27FC236}">
                <a16:creationId xmlns:a16="http://schemas.microsoft.com/office/drawing/2014/main" id="{E2ECF6F0-4EB9-4ECC-92F6-02B8714F74AA}"/>
              </a:ext>
            </a:extLst>
          </p:cNvPr>
          <p:cNvGrpSpPr/>
          <p:nvPr/>
        </p:nvGrpSpPr>
        <p:grpSpPr>
          <a:xfrm>
            <a:off x="-9" y="-658"/>
            <a:ext cx="12192005" cy="6880548"/>
            <a:chOff x="-9" y="-658"/>
            <a:chExt cx="12192005" cy="6880548"/>
          </a:xfrm>
        </p:grpSpPr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266F633D-D4F5-422E-88EA-DD744F0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67" y="6288036"/>
              <a:ext cx="860989" cy="5805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27290C0-5E9D-4D10-A454-A29CCC9925C3}"/>
                </a:ext>
              </a:extLst>
            </p:cNvPr>
            <p:cNvSpPr/>
            <p:nvPr/>
          </p:nvSpPr>
          <p:spPr>
            <a:xfrm>
              <a:off x="-9" y="0"/>
              <a:ext cx="12032516" cy="1885840"/>
            </a:xfrm>
            <a:prstGeom prst="rect">
              <a:avLst/>
            </a:prstGeom>
            <a:solidFill>
              <a:srgbClr val="F08D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08D64"/>
                </a:solidFill>
                <a:uFillTx/>
                <a:latin typeface="Calibri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B47338-55CC-472F-8E1E-864F50E2E459}"/>
                </a:ext>
              </a:extLst>
            </p:cNvPr>
            <p:cNvSpPr/>
            <p:nvPr/>
          </p:nvSpPr>
          <p:spPr>
            <a:xfrm>
              <a:off x="5044479" y="6578367"/>
              <a:ext cx="457200" cy="301523"/>
            </a:xfrm>
            <a:prstGeom prst="rect">
              <a:avLst/>
            </a:prstGeom>
            <a:solidFill>
              <a:srgbClr val="FCC9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8B0E3A2-CF78-41CF-B457-12C2992348D5}"/>
                </a:ext>
              </a:extLst>
            </p:cNvPr>
            <p:cNvSpPr/>
            <p:nvPr/>
          </p:nvSpPr>
          <p:spPr>
            <a:xfrm>
              <a:off x="5783442" y="6578367"/>
              <a:ext cx="457200" cy="301523"/>
            </a:xfrm>
            <a:prstGeom prst="rect">
              <a:avLst/>
            </a:prstGeom>
            <a:solidFill>
              <a:srgbClr val="F68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86B854C-B044-42CB-96E1-E5C54EBC395D}"/>
                </a:ext>
              </a:extLst>
            </p:cNvPr>
            <p:cNvSpPr/>
            <p:nvPr/>
          </p:nvSpPr>
          <p:spPr>
            <a:xfrm>
              <a:off x="6523128" y="6566416"/>
              <a:ext cx="457200" cy="301523"/>
            </a:xfrm>
            <a:prstGeom prst="rect">
              <a:avLst/>
            </a:prstGeom>
            <a:solidFill>
              <a:srgbClr val="F374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8D5D764-1262-43F0-AF82-36210DCCD9CA}"/>
                </a:ext>
              </a:extLst>
            </p:cNvPr>
            <p:cNvSpPr/>
            <p:nvPr/>
          </p:nvSpPr>
          <p:spPr>
            <a:xfrm>
              <a:off x="4305516" y="6578367"/>
              <a:ext cx="457200" cy="301523"/>
            </a:xfrm>
            <a:prstGeom prst="rect">
              <a:avLst/>
            </a:prstGeom>
            <a:solidFill>
              <a:srgbClr val="0066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0" name="Image 15" descr="Une image contenant ciel, extérieur, bâtiment, pont&#10;&#10;Description générée automatiquement">
              <a:extLst>
                <a:ext uri="{FF2B5EF4-FFF2-40B4-BE49-F238E27FC236}">
                  <a16:creationId xmlns:a16="http://schemas.microsoft.com/office/drawing/2014/main" id="{C97382EC-5F5E-4B45-BA48-10504FBF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2629" y="-658"/>
              <a:ext cx="3459367" cy="188584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Parallélogramme 13">
            <a:extLst>
              <a:ext uri="{FF2B5EF4-FFF2-40B4-BE49-F238E27FC236}">
                <a16:creationId xmlns:a16="http://schemas.microsoft.com/office/drawing/2014/main" id="{FA42A6B8-A26A-44A1-838A-28EB933A43B8}"/>
              </a:ext>
            </a:extLst>
          </p:cNvPr>
          <p:cNvSpPr/>
          <p:nvPr/>
        </p:nvSpPr>
        <p:spPr>
          <a:xfrm>
            <a:off x="6055659" y="0"/>
            <a:ext cx="3687720" cy="1888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08D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8602BEC-B085-4F76-B844-2BB9F61A5168}"/>
              </a:ext>
            </a:extLst>
          </p:cNvPr>
          <p:cNvSpPr txBox="1"/>
          <p:nvPr/>
        </p:nvSpPr>
        <p:spPr>
          <a:xfrm>
            <a:off x="300110" y="109537"/>
            <a:ext cx="8403445" cy="131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Exemple chiffré :</a:t>
            </a:r>
            <a:br>
              <a:rPr lang="fr-FR" sz="3100" b="1" kern="0" dirty="0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</a:br>
            <a:r>
              <a:rPr lang="fr-FR" sz="3100" b="1" kern="0" dirty="0" err="1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Fsav</a:t>
            </a: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 plus différenciant que </a:t>
            </a:r>
            <a:r>
              <a:rPr lang="fr-FR" sz="3100" b="1" kern="0" dirty="0" err="1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fsol</a:t>
            </a:r>
            <a:endParaRPr lang="fr-FR" sz="3100" b="1" i="0" u="none" strike="noStrike" kern="0" cap="none" spc="0" baseline="0" dirty="0">
              <a:solidFill>
                <a:srgbClr val="005EA8"/>
              </a:solidFill>
              <a:uFillTx/>
              <a:latin typeface="Helvetica" pitchFamily="34"/>
              <a:cs typeface="Helvetica" pitchFamily="34"/>
            </a:endParaRPr>
          </a:p>
        </p:txBody>
      </p:sp>
      <p:sp>
        <p:nvSpPr>
          <p:cNvPr id="16" name="Rectangle à coins arrondis 2">
            <a:extLst>
              <a:ext uri="{FF2B5EF4-FFF2-40B4-BE49-F238E27FC236}">
                <a16:creationId xmlns:a16="http://schemas.microsoft.com/office/drawing/2014/main" id="{1C5C7238-2601-4C00-9C30-3FDA6D9C2FC4}"/>
              </a:ext>
            </a:extLst>
          </p:cNvPr>
          <p:cNvSpPr/>
          <p:nvPr/>
        </p:nvSpPr>
        <p:spPr>
          <a:xfrm>
            <a:off x="2925238" y="4084774"/>
            <a:ext cx="5257800" cy="266488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3A6E3A6E-20B3-4A3C-B7B2-802B92EADCCE}"/>
              </a:ext>
            </a:extLst>
          </p:cNvPr>
          <p:cNvSpPr/>
          <p:nvPr/>
        </p:nvSpPr>
        <p:spPr>
          <a:xfrm flipV="1">
            <a:off x="5511802" y="1588719"/>
            <a:ext cx="0" cy="1981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201E5112-6845-4349-B137-E9CBBB862C3C}"/>
              </a:ext>
            </a:extLst>
          </p:cNvPr>
          <p:cNvSpPr/>
          <p:nvPr/>
        </p:nvSpPr>
        <p:spPr>
          <a:xfrm>
            <a:off x="5113864" y="2052274"/>
            <a:ext cx="795866" cy="105410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D7D31"/>
              </a:gs>
            </a:gsLst>
            <a:lin ang="5400000"/>
          </a:gradFill>
          <a:ln w="25402" cap="flat">
            <a:solidFill>
              <a:srgbClr val="FF00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604DA2D0-03FD-4D6D-B65A-6E1259368EC4}"/>
              </a:ext>
            </a:extLst>
          </p:cNvPr>
          <p:cNvSpPr/>
          <p:nvPr/>
        </p:nvSpPr>
        <p:spPr>
          <a:xfrm>
            <a:off x="3276596" y="3569922"/>
            <a:ext cx="6096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F570DF95-F7B9-4FDB-9978-BD48203AF768}"/>
              </a:ext>
            </a:extLst>
          </p:cNvPr>
          <p:cNvSpPr/>
          <p:nvPr/>
        </p:nvSpPr>
        <p:spPr>
          <a:xfrm flipV="1">
            <a:off x="3886200" y="2960319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196A5D92-4733-4CC7-997C-9310CAF56DD5}"/>
              </a:ext>
            </a:extLst>
          </p:cNvPr>
          <p:cNvSpPr/>
          <p:nvPr/>
        </p:nvSpPr>
        <p:spPr>
          <a:xfrm>
            <a:off x="3784601" y="2655522"/>
            <a:ext cx="20319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F75184F2-564C-4B93-8ABF-F1477A8BFFEA}"/>
              </a:ext>
            </a:extLst>
          </p:cNvPr>
          <p:cNvSpPr/>
          <p:nvPr/>
        </p:nvSpPr>
        <p:spPr>
          <a:xfrm flipH="1">
            <a:off x="5308604" y="2655522"/>
            <a:ext cx="508004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2A74CD54-08A6-4AFE-846C-6095BC0A6673}"/>
              </a:ext>
            </a:extLst>
          </p:cNvPr>
          <p:cNvSpPr/>
          <p:nvPr/>
        </p:nvSpPr>
        <p:spPr>
          <a:xfrm>
            <a:off x="5308604" y="2807925"/>
            <a:ext cx="508004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7B90C415-9FF0-4788-A565-F509050D493B}"/>
              </a:ext>
            </a:extLst>
          </p:cNvPr>
          <p:cNvSpPr/>
          <p:nvPr/>
        </p:nvSpPr>
        <p:spPr>
          <a:xfrm flipH="1">
            <a:off x="3886200" y="2960319"/>
            <a:ext cx="19303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39C4BC12-02CF-4C0B-A5D1-973BE437B75C}"/>
              </a:ext>
            </a:extLst>
          </p:cNvPr>
          <p:cNvSpPr/>
          <p:nvPr/>
        </p:nvSpPr>
        <p:spPr>
          <a:xfrm rot="1499992">
            <a:off x="3302010" y="2549692"/>
            <a:ext cx="232833" cy="1130298"/>
          </a:xfrm>
          <a:prstGeom prst="rect">
            <a:avLst/>
          </a:prstGeom>
          <a:gradFill>
            <a:gsLst>
              <a:gs pos="0">
                <a:srgbClr val="66FF33"/>
              </a:gs>
              <a:gs pos="100000">
                <a:srgbClr val="FFFFFF"/>
              </a:gs>
            </a:gsLst>
            <a:lin ang="5400000"/>
          </a:gra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C4579AD6-DAA6-452C-A613-8DCA812B5671}"/>
              </a:ext>
            </a:extLst>
          </p:cNvPr>
          <p:cNvSpPr/>
          <p:nvPr/>
        </p:nvSpPr>
        <p:spPr>
          <a:xfrm>
            <a:off x="3458635" y="3644007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2600 kWh</a:t>
            </a:r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8D7D7B98-46FA-4EE3-8F40-C5C411EADF1C}"/>
              </a:ext>
            </a:extLst>
          </p:cNvPr>
          <p:cNvSpPr/>
          <p:nvPr/>
        </p:nvSpPr>
        <p:spPr>
          <a:xfrm flipV="1">
            <a:off x="5503334" y="4274221"/>
            <a:ext cx="0" cy="1981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A914E49A-C145-4A1B-AF75-F03082D67BB2}"/>
              </a:ext>
            </a:extLst>
          </p:cNvPr>
          <p:cNvSpPr/>
          <p:nvPr/>
        </p:nvSpPr>
        <p:spPr>
          <a:xfrm flipH="1" flipV="1">
            <a:off x="5113864" y="4276333"/>
            <a:ext cx="397928" cy="63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B7DB5821-1F80-4C29-A4AC-E57CC1DE74D3}"/>
              </a:ext>
            </a:extLst>
          </p:cNvPr>
          <p:cNvSpPr/>
          <p:nvPr/>
        </p:nvSpPr>
        <p:spPr>
          <a:xfrm>
            <a:off x="3469215" y="6268115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2300 kWh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C55DB2F6-D2C6-4DA8-9A3C-34B406D0B903}"/>
              </a:ext>
            </a:extLst>
          </p:cNvPr>
          <p:cNvSpPr/>
          <p:nvPr/>
        </p:nvSpPr>
        <p:spPr>
          <a:xfrm>
            <a:off x="5105396" y="4737766"/>
            <a:ext cx="795866" cy="105410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D7D31"/>
              </a:gs>
            </a:gsLst>
            <a:lin ang="5400000"/>
          </a:gradFill>
          <a:ln w="25402" cap="flat">
            <a:solidFill>
              <a:srgbClr val="FF99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1" name="Line 19">
            <a:extLst>
              <a:ext uri="{FF2B5EF4-FFF2-40B4-BE49-F238E27FC236}">
                <a16:creationId xmlns:a16="http://schemas.microsoft.com/office/drawing/2014/main" id="{C2B64CA6-8BCD-4BF3-B05D-EB02728BB6A6}"/>
              </a:ext>
            </a:extLst>
          </p:cNvPr>
          <p:cNvSpPr/>
          <p:nvPr/>
        </p:nvSpPr>
        <p:spPr>
          <a:xfrm>
            <a:off x="3268129" y="6255414"/>
            <a:ext cx="6096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4DB15E3A-64E9-40B4-8467-8DCACCA32F11}"/>
              </a:ext>
            </a:extLst>
          </p:cNvPr>
          <p:cNvSpPr/>
          <p:nvPr/>
        </p:nvSpPr>
        <p:spPr>
          <a:xfrm flipH="1" flipV="1">
            <a:off x="3886200" y="5652166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Line 21">
            <a:extLst>
              <a:ext uri="{FF2B5EF4-FFF2-40B4-BE49-F238E27FC236}">
                <a16:creationId xmlns:a16="http://schemas.microsoft.com/office/drawing/2014/main" id="{45B78CD8-0674-44BC-9003-4C1E9E4DD97E}"/>
              </a:ext>
            </a:extLst>
          </p:cNvPr>
          <p:cNvSpPr/>
          <p:nvPr/>
        </p:nvSpPr>
        <p:spPr>
          <a:xfrm>
            <a:off x="3776133" y="5341014"/>
            <a:ext cx="20319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Line 22">
            <a:extLst>
              <a:ext uri="{FF2B5EF4-FFF2-40B4-BE49-F238E27FC236}">
                <a16:creationId xmlns:a16="http://schemas.microsoft.com/office/drawing/2014/main" id="{522B78EF-8DAC-44B4-9841-79342CE2656F}"/>
              </a:ext>
            </a:extLst>
          </p:cNvPr>
          <p:cNvSpPr/>
          <p:nvPr/>
        </p:nvSpPr>
        <p:spPr>
          <a:xfrm flipH="1">
            <a:off x="5300136" y="5341014"/>
            <a:ext cx="508004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71B3D73A-E034-4A24-9611-B208FB731AB9}"/>
              </a:ext>
            </a:extLst>
          </p:cNvPr>
          <p:cNvSpPr/>
          <p:nvPr/>
        </p:nvSpPr>
        <p:spPr>
          <a:xfrm>
            <a:off x="5300136" y="5493418"/>
            <a:ext cx="508004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Line 24">
            <a:extLst>
              <a:ext uri="{FF2B5EF4-FFF2-40B4-BE49-F238E27FC236}">
                <a16:creationId xmlns:a16="http://schemas.microsoft.com/office/drawing/2014/main" id="{5805418F-B548-41F1-8E17-457C4457A9D6}"/>
              </a:ext>
            </a:extLst>
          </p:cNvPr>
          <p:cNvSpPr/>
          <p:nvPr/>
        </p:nvSpPr>
        <p:spPr>
          <a:xfrm flipH="1">
            <a:off x="3877732" y="5645821"/>
            <a:ext cx="19303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66FF3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4A6A43E3-35D0-4131-8670-9DD88864E46A}"/>
              </a:ext>
            </a:extLst>
          </p:cNvPr>
          <p:cNvSpPr/>
          <p:nvPr/>
        </p:nvSpPr>
        <p:spPr>
          <a:xfrm rot="1499992">
            <a:off x="3293543" y="5235184"/>
            <a:ext cx="232833" cy="1130298"/>
          </a:xfrm>
          <a:prstGeom prst="rect">
            <a:avLst/>
          </a:prstGeom>
          <a:gradFill>
            <a:gsLst>
              <a:gs pos="0">
                <a:srgbClr val="66FF33"/>
              </a:gs>
              <a:gs pos="100000">
                <a:srgbClr val="FFFFFF"/>
              </a:gs>
            </a:gsLst>
            <a:lin ang="5400000"/>
          </a:gra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graphicFrame>
        <p:nvGraphicFramePr>
          <p:cNvPr id="38" name="Object 26">
            <a:extLst>
              <a:ext uri="{FF2B5EF4-FFF2-40B4-BE49-F238E27FC236}">
                <a16:creationId xmlns:a16="http://schemas.microsoft.com/office/drawing/2014/main" id="{14789B5A-E6F7-4503-B099-6DAB6545D124}"/>
              </a:ext>
            </a:extLst>
          </p:cNvPr>
          <p:cNvGraphicFramePr/>
          <p:nvPr/>
        </p:nvGraphicFramePr>
        <p:xfrm>
          <a:off x="4965704" y="2145406"/>
          <a:ext cx="912287" cy="43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90113" imgH="431321" progId="">
                  <p:embed/>
                </p:oleObj>
              </mc:Choice>
              <mc:Fallback>
                <p:oleObj r:id="rId5" imgW="690113" imgH="431321" progId="">
                  <p:embed/>
                  <p:pic>
                    <p:nvPicPr>
                      <p:cNvPr id="38" name="Object 26">
                        <a:extLst>
                          <a:ext uri="{FF2B5EF4-FFF2-40B4-BE49-F238E27FC236}">
                            <a16:creationId xmlns:a16="http://schemas.microsoft.com/office/drawing/2014/main" id="{14789B5A-E6F7-4503-B099-6DAB6545D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5704" y="2145406"/>
                        <a:ext cx="912287" cy="43179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7">
            <a:extLst>
              <a:ext uri="{FF2B5EF4-FFF2-40B4-BE49-F238E27FC236}">
                <a16:creationId xmlns:a16="http://schemas.microsoft.com/office/drawing/2014/main" id="{89219E45-8F23-4236-A57C-9C2562603E24}"/>
              </a:ext>
            </a:extLst>
          </p:cNvPr>
          <p:cNvGraphicFramePr/>
          <p:nvPr/>
        </p:nvGraphicFramePr>
        <p:xfrm>
          <a:off x="4957236" y="4828786"/>
          <a:ext cx="912287" cy="43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90113" imgH="431321" progId="">
                  <p:embed/>
                </p:oleObj>
              </mc:Choice>
              <mc:Fallback>
                <p:oleObj r:id="rId7" imgW="690113" imgH="431321" progId="">
                  <p:embed/>
                  <p:pic>
                    <p:nvPicPr>
                      <p:cNvPr id="39" name="Object 27">
                        <a:extLst>
                          <a:ext uri="{FF2B5EF4-FFF2-40B4-BE49-F238E27FC236}">
                            <a16:creationId xmlns:a16="http://schemas.microsoft.com/office/drawing/2014/main" id="{89219E45-8F23-4236-A57C-9C2562603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7236" y="4828786"/>
                        <a:ext cx="912287" cy="43179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8">
            <a:extLst>
              <a:ext uri="{FF2B5EF4-FFF2-40B4-BE49-F238E27FC236}">
                <a16:creationId xmlns:a16="http://schemas.microsoft.com/office/drawing/2014/main" id="{68504F25-E420-4084-830B-97E568DF1228}"/>
              </a:ext>
            </a:extLst>
          </p:cNvPr>
          <p:cNvSpPr/>
          <p:nvPr/>
        </p:nvSpPr>
        <p:spPr>
          <a:xfrm>
            <a:off x="3441701" y="2145406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1870 kWh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F5165999-5408-46C1-B8AB-4ADDD73F3B81}"/>
              </a:ext>
            </a:extLst>
          </p:cNvPr>
          <p:cNvSpPr/>
          <p:nvPr/>
        </p:nvSpPr>
        <p:spPr>
          <a:xfrm>
            <a:off x="3479804" y="4813963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1530 kWh</a:t>
            </a: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E1AF9663-3AAA-4D31-AEB5-B9FC721121D7}"/>
              </a:ext>
            </a:extLst>
          </p:cNvPr>
          <p:cNvSpPr/>
          <p:nvPr/>
        </p:nvSpPr>
        <p:spPr>
          <a:xfrm>
            <a:off x="6383883" y="1897759"/>
            <a:ext cx="1583228" cy="411287"/>
          </a:xfrm>
          <a:prstGeom prst="rect">
            <a:avLst/>
          </a:prstGeom>
          <a:noFill/>
          <a:ln w="38103" cap="flat">
            <a:solidFill>
              <a:srgbClr val="238D26"/>
            </a:solidFill>
            <a:prstDash val="solid"/>
            <a:miter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Fsav = 44 %</a:t>
            </a:r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id="{4B84F2F8-866F-4C3D-9EF2-320FB3E2298C}"/>
              </a:ext>
            </a:extLst>
          </p:cNvPr>
          <p:cNvGrpSpPr/>
          <p:nvPr/>
        </p:nvGrpSpPr>
        <p:grpSpPr>
          <a:xfrm>
            <a:off x="3577169" y="3491604"/>
            <a:ext cx="211665" cy="158748"/>
            <a:chOff x="3577169" y="3170764"/>
            <a:chExt cx="211665" cy="158748"/>
          </a:xfrm>
        </p:grpSpPr>
        <p:sp>
          <p:nvSpPr>
            <p:cNvPr id="44" name="Oval 32">
              <a:extLst>
                <a:ext uri="{FF2B5EF4-FFF2-40B4-BE49-F238E27FC236}">
                  <a16:creationId xmlns:a16="http://schemas.microsoft.com/office/drawing/2014/main" id="{5101B7C7-F774-4767-8E08-74CDC1C43480}"/>
                </a:ext>
              </a:extLst>
            </p:cNvPr>
            <p:cNvSpPr/>
            <p:nvPr/>
          </p:nvSpPr>
          <p:spPr>
            <a:xfrm>
              <a:off x="3577169" y="3170764"/>
              <a:ext cx="211665" cy="1587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45" name="Line 33">
              <a:extLst>
                <a:ext uri="{FF2B5EF4-FFF2-40B4-BE49-F238E27FC236}">
                  <a16:creationId xmlns:a16="http://schemas.microsoft.com/office/drawing/2014/main" id="{F02204EF-591C-494C-8A1B-59AD8DBB004D}"/>
                </a:ext>
              </a:extLst>
            </p:cNvPr>
            <p:cNvSpPr/>
            <p:nvPr/>
          </p:nvSpPr>
          <p:spPr>
            <a:xfrm>
              <a:off x="3581403" y="3173946"/>
              <a:ext cx="203197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Line 34">
              <a:extLst>
                <a:ext uri="{FF2B5EF4-FFF2-40B4-BE49-F238E27FC236}">
                  <a16:creationId xmlns:a16="http://schemas.microsoft.com/office/drawing/2014/main" id="{69A288ED-9A14-423F-AEB3-74813E5C2820}"/>
                </a:ext>
              </a:extLst>
            </p:cNvPr>
            <p:cNvSpPr/>
            <p:nvPr/>
          </p:nvSpPr>
          <p:spPr>
            <a:xfrm flipH="1">
              <a:off x="3581403" y="3173946"/>
              <a:ext cx="203197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47" name="Group 35">
            <a:extLst>
              <a:ext uri="{FF2B5EF4-FFF2-40B4-BE49-F238E27FC236}">
                <a16:creationId xmlns:a16="http://schemas.microsoft.com/office/drawing/2014/main" id="{C53080ED-1603-4F8B-85B1-9E9944DC01B0}"/>
              </a:ext>
            </a:extLst>
          </p:cNvPr>
          <p:cNvGrpSpPr/>
          <p:nvPr/>
        </p:nvGrpSpPr>
        <p:grpSpPr>
          <a:xfrm>
            <a:off x="3568702" y="6174984"/>
            <a:ext cx="211665" cy="160870"/>
            <a:chOff x="3568702" y="6110816"/>
            <a:chExt cx="211665" cy="160870"/>
          </a:xfrm>
        </p:grpSpPr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5BA72990-BAA8-45E7-B6BF-72C6288FC1BD}"/>
                </a:ext>
              </a:extLst>
            </p:cNvPr>
            <p:cNvSpPr/>
            <p:nvPr/>
          </p:nvSpPr>
          <p:spPr>
            <a:xfrm>
              <a:off x="3568702" y="6110816"/>
              <a:ext cx="211665" cy="16087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49" name="Line 37">
              <a:extLst>
                <a:ext uri="{FF2B5EF4-FFF2-40B4-BE49-F238E27FC236}">
                  <a16:creationId xmlns:a16="http://schemas.microsoft.com/office/drawing/2014/main" id="{CE22BAF9-C4E6-451E-994D-7C71B8BF2E89}"/>
                </a:ext>
              </a:extLst>
            </p:cNvPr>
            <p:cNvSpPr/>
            <p:nvPr/>
          </p:nvSpPr>
          <p:spPr>
            <a:xfrm>
              <a:off x="3572935" y="6114035"/>
              <a:ext cx="203197" cy="154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Line 38">
              <a:extLst>
                <a:ext uri="{FF2B5EF4-FFF2-40B4-BE49-F238E27FC236}">
                  <a16:creationId xmlns:a16="http://schemas.microsoft.com/office/drawing/2014/main" id="{C0DE86BB-24F8-4A7C-BD4C-E02D73ECB7F1}"/>
                </a:ext>
              </a:extLst>
            </p:cNvPr>
            <p:cNvSpPr/>
            <p:nvPr/>
          </p:nvSpPr>
          <p:spPr>
            <a:xfrm flipH="1">
              <a:off x="3572935" y="6114035"/>
              <a:ext cx="203197" cy="154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FF33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1" name="Rectangle 39">
            <a:extLst>
              <a:ext uri="{FF2B5EF4-FFF2-40B4-BE49-F238E27FC236}">
                <a16:creationId xmlns:a16="http://schemas.microsoft.com/office/drawing/2014/main" id="{7BC43E1E-6139-4E9E-BE13-F45E0C1ABA09}"/>
              </a:ext>
            </a:extLst>
          </p:cNvPr>
          <p:cNvSpPr/>
          <p:nvPr/>
        </p:nvSpPr>
        <p:spPr>
          <a:xfrm>
            <a:off x="6383883" y="4325015"/>
            <a:ext cx="1583228" cy="411287"/>
          </a:xfrm>
          <a:prstGeom prst="rect">
            <a:avLst/>
          </a:prstGeom>
          <a:noFill/>
          <a:ln w="38103" cap="flat">
            <a:solidFill>
              <a:srgbClr val="238D26"/>
            </a:solidFill>
            <a:prstDash val="solid"/>
            <a:miter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Fsav = 54 %</a:t>
            </a:r>
          </a:p>
        </p:txBody>
      </p:sp>
      <p:sp>
        <p:nvSpPr>
          <p:cNvPr id="52" name="Line 41">
            <a:extLst>
              <a:ext uri="{FF2B5EF4-FFF2-40B4-BE49-F238E27FC236}">
                <a16:creationId xmlns:a16="http://schemas.microsoft.com/office/drawing/2014/main" id="{9D8BD463-6952-4BBF-9ED2-FF546E7727B5}"/>
              </a:ext>
            </a:extLst>
          </p:cNvPr>
          <p:cNvSpPr/>
          <p:nvPr/>
        </p:nvSpPr>
        <p:spPr>
          <a:xfrm flipV="1">
            <a:off x="1748369" y="2438403"/>
            <a:ext cx="0" cy="1543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94B167C0-135A-45E6-B6DE-545C121808E6}"/>
              </a:ext>
            </a:extLst>
          </p:cNvPr>
          <p:cNvSpPr/>
          <p:nvPr/>
        </p:nvSpPr>
        <p:spPr>
          <a:xfrm>
            <a:off x="1350431" y="2901948"/>
            <a:ext cx="795866" cy="9292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D7D31"/>
              </a:gs>
            </a:gsLst>
            <a:lin ang="5400000"/>
          </a:gra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54" name="Line 43">
            <a:extLst>
              <a:ext uri="{FF2B5EF4-FFF2-40B4-BE49-F238E27FC236}">
                <a16:creationId xmlns:a16="http://schemas.microsoft.com/office/drawing/2014/main" id="{AACA1336-5A5D-4334-86C4-1BDDE44882AF}"/>
              </a:ext>
            </a:extLst>
          </p:cNvPr>
          <p:cNvSpPr/>
          <p:nvPr/>
        </p:nvSpPr>
        <p:spPr>
          <a:xfrm flipH="1">
            <a:off x="1350431" y="2438403"/>
            <a:ext cx="39792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5" name="Object 44">
            <a:extLst>
              <a:ext uri="{FF2B5EF4-FFF2-40B4-BE49-F238E27FC236}">
                <a16:creationId xmlns:a16="http://schemas.microsoft.com/office/drawing/2014/main" id="{1D077F45-DFF1-417D-BCA2-A51340B94CF5}"/>
              </a:ext>
            </a:extLst>
          </p:cNvPr>
          <p:cNvGraphicFramePr/>
          <p:nvPr/>
        </p:nvGraphicFramePr>
        <p:xfrm>
          <a:off x="1240365" y="3373971"/>
          <a:ext cx="912287" cy="43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690113" imgH="431321" progId="">
                  <p:embed/>
                </p:oleObj>
              </mc:Choice>
              <mc:Fallback>
                <p:oleObj r:id="rId9" imgW="690113" imgH="431321" progId="">
                  <p:embed/>
                  <p:pic>
                    <p:nvPicPr>
                      <p:cNvPr id="55" name="Object 44">
                        <a:extLst>
                          <a:ext uri="{FF2B5EF4-FFF2-40B4-BE49-F238E27FC236}">
                            <a16:creationId xmlns:a16="http://schemas.microsoft.com/office/drawing/2014/main" id="{1D077F45-DFF1-417D-BCA2-A51340B94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0365" y="3373971"/>
                        <a:ext cx="912287" cy="43179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45">
            <a:extLst>
              <a:ext uri="{FF2B5EF4-FFF2-40B4-BE49-F238E27FC236}">
                <a16:creationId xmlns:a16="http://schemas.microsoft.com/office/drawing/2014/main" id="{74C4D7BE-7C36-4532-BF6B-AD7C5EF4DF60}"/>
              </a:ext>
            </a:extLst>
          </p:cNvPr>
          <p:cNvSpPr/>
          <p:nvPr/>
        </p:nvSpPr>
        <p:spPr>
          <a:xfrm>
            <a:off x="-48682" y="3325279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3350 kWh</a:t>
            </a:r>
          </a:p>
        </p:txBody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8C0FD040-3D6F-48A4-931F-15E3A3A87AA2}"/>
              </a:ext>
            </a:extLst>
          </p:cNvPr>
          <p:cNvSpPr/>
          <p:nvPr/>
        </p:nvSpPr>
        <p:spPr>
          <a:xfrm>
            <a:off x="3799414" y="1396110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 dirty="0">
                <a:uFillTx/>
                <a:latin typeface="Arial" pitchFamily="34"/>
                <a:ea typeface="MS PGothic" pitchFamily="34"/>
                <a:cs typeface="Arial" pitchFamily="34"/>
              </a:rPr>
              <a:t>2680 kWh</a:t>
            </a:r>
          </a:p>
        </p:txBody>
      </p:sp>
      <p:sp>
        <p:nvSpPr>
          <p:cNvPr id="58" name="Rectangle 47">
            <a:extLst>
              <a:ext uri="{FF2B5EF4-FFF2-40B4-BE49-F238E27FC236}">
                <a16:creationId xmlns:a16="http://schemas.microsoft.com/office/drawing/2014/main" id="{8729ECB2-82F0-40F9-86CF-8B8E967449A0}"/>
              </a:ext>
            </a:extLst>
          </p:cNvPr>
          <p:cNvSpPr/>
          <p:nvPr/>
        </p:nvSpPr>
        <p:spPr>
          <a:xfrm>
            <a:off x="3795180" y="4068901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2680 kWh</a:t>
            </a:r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147A46EB-C6C7-4ED5-B26C-CDEC5EC541F6}"/>
              </a:ext>
            </a:extLst>
          </p:cNvPr>
          <p:cNvSpPr/>
          <p:nvPr/>
        </p:nvSpPr>
        <p:spPr>
          <a:xfrm>
            <a:off x="10579" y="2228850"/>
            <a:ext cx="1325148" cy="411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2680 kWh</a:t>
            </a:r>
          </a:p>
        </p:txBody>
      </p:sp>
      <p:sp>
        <p:nvSpPr>
          <p:cNvPr id="60" name="Rectangle 49">
            <a:extLst>
              <a:ext uri="{FF2B5EF4-FFF2-40B4-BE49-F238E27FC236}">
                <a16:creationId xmlns:a16="http://schemas.microsoft.com/office/drawing/2014/main" id="{D912CE12-0698-45B6-82A5-604D88811AD5}"/>
              </a:ext>
            </a:extLst>
          </p:cNvPr>
          <p:cNvSpPr/>
          <p:nvPr/>
        </p:nvSpPr>
        <p:spPr>
          <a:xfrm>
            <a:off x="5596466" y="3324387"/>
            <a:ext cx="1863757" cy="6164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Ballon 350 litres</a:t>
            </a:r>
          </a:p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Cr = 0,31 Wh/l.j.K</a:t>
            </a:r>
          </a:p>
        </p:txBody>
      </p:sp>
      <p:sp>
        <p:nvSpPr>
          <p:cNvPr id="61" name="Rectangle 50">
            <a:extLst>
              <a:ext uri="{FF2B5EF4-FFF2-40B4-BE49-F238E27FC236}">
                <a16:creationId xmlns:a16="http://schemas.microsoft.com/office/drawing/2014/main" id="{87D42A55-EA4A-4C53-AF0C-A67306CCA462}"/>
              </a:ext>
            </a:extLst>
          </p:cNvPr>
          <p:cNvSpPr/>
          <p:nvPr/>
        </p:nvSpPr>
        <p:spPr>
          <a:xfrm>
            <a:off x="5596466" y="5946384"/>
            <a:ext cx="1749942" cy="6164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Ballon 350 litres</a:t>
            </a:r>
          </a:p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Cr = 0,2 Wh/l.j.K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D288C0EE-11D8-428E-A3C1-FCA06F0CF698}"/>
              </a:ext>
            </a:extLst>
          </p:cNvPr>
          <p:cNvSpPr/>
          <p:nvPr/>
        </p:nvSpPr>
        <p:spPr>
          <a:xfrm>
            <a:off x="101598" y="3911602"/>
            <a:ext cx="2025661" cy="8626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2767" tIns="61383" rIns="122767" bIns="61383" anchor="t" anchorCtr="0" compatLnSpc="1">
            <a:spAutoFit/>
          </a:bodyPr>
          <a:lstStyle/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238D26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Ballon de référence</a:t>
            </a:r>
          </a:p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200 litres</a:t>
            </a:r>
          </a:p>
          <a:p>
            <a: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Cr = 0,23 Wh/l.j.K</a:t>
            </a:r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B1D2A3D6-478E-4D95-9AC2-FC368A88E570}"/>
              </a:ext>
            </a:extLst>
          </p:cNvPr>
          <p:cNvSpPr/>
          <p:nvPr/>
        </p:nvSpPr>
        <p:spPr>
          <a:xfrm>
            <a:off x="6576053" y="2611073"/>
            <a:ext cx="1184083" cy="370185"/>
          </a:xfrm>
          <a:prstGeom prst="rect">
            <a:avLst/>
          </a:prstGeom>
          <a:noFill/>
          <a:ln w="38103" cap="flat">
            <a:solidFill>
              <a:srgbClr val="FF0101"/>
            </a:solidFill>
            <a:prstDash val="solid"/>
            <a:miter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f</a:t>
            </a:r>
            <a:r>
              <a:rPr lang="fr-FR" sz="1600" b="0" i="0" u="none" strike="noStrike" kern="1200" cap="none" spc="0" baseline="-2500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sol</a:t>
            </a: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 = 58 %</a:t>
            </a:r>
          </a:p>
        </p:txBody>
      </p:sp>
      <p:sp>
        <p:nvSpPr>
          <p:cNvPr id="64" name="Rectangle 30">
            <a:extLst>
              <a:ext uri="{FF2B5EF4-FFF2-40B4-BE49-F238E27FC236}">
                <a16:creationId xmlns:a16="http://schemas.microsoft.com/office/drawing/2014/main" id="{23AAD955-F5CA-4DA3-9B5E-42BCD3AC683C}"/>
              </a:ext>
            </a:extLst>
          </p:cNvPr>
          <p:cNvSpPr/>
          <p:nvPr/>
        </p:nvSpPr>
        <p:spPr>
          <a:xfrm>
            <a:off x="6576053" y="5019283"/>
            <a:ext cx="1184083" cy="370185"/>
          </a:xfrm>
          <a:prstGeom prst="rect">
            <a:avLst/>
          </a:prstGeom>
          <a:noFill/>
          <a:ln w="38103" cap="flat">
            <a:solidFill>
              <a:srgbClr val="FF0101"/>
            </a:solidFill>
            <a:prstDash val="solid"/>
            <a:miter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f</a:t>
            </a:r>
            <a:r>
              <a:rPr lang="fr-FR" sz="1600" b="0" i="0" u="none" strike="noStrike" kern="1200" cap="none" spc="0" baseline="-2500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sol</a:t>
            </a:r>
            <a:r>
              <a:rPr lang="fr-FR" sz="1600" b="0" i="0" u="none" strike="noStrike" kern="1200" cap="none" spc="0" baseline="0">
                <a:solidFill>
                  <a:srgbClr val="ED7D31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 = 60 %</a:t>
            </a:r>
          </a:p>
        </p:txBody>
      </p:sp>
      <p:sp>
        <p:nvSpPr>
          <p:cNvPr id="65" name="Rectangle à coins arrondis 54">
            <a:extLst>
              <a:ext uri="{FF2B5EF4-FFF2-40B4-BE49-F238E27FC236}">
                <a16:creationId xmlns:a16="http://schemas.microsoft.com/office/drawing/2014/main" id="{64350924-A629-4325-AD5B-13D5F63A762C}"/>
              </a:ext>
            </a:extLst>
          </p:cNvPr>
          <p:cNvSpPr/>
          <p:nvPr/>
        </p:nvSpPr>
        <p:spPr>
          <a:xfrm>
            <a:off x="2967566" y="1436325"/>
            <a:ext cx="5257800" cy="26627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66" name="ZoneTexte 3">
            <a:extLst>
              <a:ext uri="{FF2B5EF4-FFF2-40B4-BE49-F238E27FC236}">
                <a16:creationId xmlns:a16="http://schemas.microsoft.com/office/drawing/2014/main" id="{699BB10E-131F-4E5C-982A-E5AB21BDE275}"/>
              </a:ext>
            </a:extLst>
          </p:cNvPr>
          <p:cNvSpPr txBox="1"/>
          <p:nvPr/>
        </p:nvSpPr>
        <p:spPr>
          <a:xfrm>
            <a:off x="8623304" y="2209803"/>
            <a:ext cx="3439579" cy="37028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PGothic" pitchFamily="34"/>
              </a:rPr>
              <a:t>Sur ces exemples,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33" b="0" i="0" u="none" strike="noStrike" kern="1200" cap="none" spc="0" baseline="0">
              <a:solidFill>
                <a:srgbClr val="00B050"/>
              </a:solidFill>
              <a:uFillTx/>
              <a:latin typeface="Times New Roman" pitchFamily="18"/>
              <a:ea typeface="MS PGothic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00B050"/>
                </a:solidFill>
                <a:uFillTx/>
                <a:latin typeface="Times New Roman" pitchFamily="18"/>
                <a:ea typeface="MS PGothic" pitchFamily="34"/>
              </a:rPr>
              <a:t>10 points d'écart sur le taux d'économie d'énergie</a:t>
            </a:r>
            <a:r>
              <a:rPr lang="fr-FR" sz="2133" b="0" i="0" u="none" strike="noStrike" kern="1200" cap="none" spc="0" baseline="0">
                <a:solidFill>
                  <a:srgbClr val="FF3300"/>
                </a:solidFill>
                <a:uFillTx/>
                <a:latin typeface="Times New Roman" pitchFamily="18"/>
                <a:ea typeface="MS PGothic" pitchFamily="34"/>
              </a:rPr>
              <a:t> </a:t>
            </a:r>
            <a:r>
              <a:rPr lang="fr-FR" sz="2133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PGothic" pitchFamily="34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33" b="0" i="0" u="none" strike="noStrike" kern="1200" cap="none" spc="0" baseline="0">
              <a:solidFill>
                <a:srgbClr val="FF3300"/>
              </a:solidFill>
              <a:uFillTx/>
              <a:latin typeface="Times New Roman" pitchFamily="18"/>
              <a:ea typeface="MS PGothic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FF3300"/>
                </a:solidFill>
                <a:uFillTx/>
                <a:latin typeface="Times New Roman" pitchFamily="18"/>
                <a:ea typeface="MS PGothic" pitchFamily="34"/>
              </a:rPr>
              <a:t>seulement 2 sur la part des apports solaires…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33" b="0" i="0" u="none" strike="noStrike" kern="1200" cap="none" spc="0" baseline="0">
              <a:solidFill>
                <a:srgbClr val="FF3300"/>
              </a:solidFill>
              <a:uFillTx/>
              <a:latin typeface="Times New Roman" pitchFamily="18"/>
              <a:ea typeface="MS PGothic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PGothic" pitchFamily="34"/>
              </a:rPr>
              <a:t>La différence c'est la qualité des ballons…</a:t>
            </a:r>
            <a:br>
              <a:rPr lang="fr-FR" sz="2133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PGothic" pitchFamily="34"/>
              </a:rPr>
            </a:br>
            <a:r>
              <a:rPr lang="fr-FR" sz="2133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PGothic" pitchFamily="34"/>
              </a:rPr>
              <a:t>Et la conso d'appoint !</a:t>
            </a:r>
          </a:p>
        </p:txBody>
      </p:sp>
    </p:spTree>
    <p:extLst>
      <p:ext uri="{BB962C8B-B14F-4D97-AF65-F5344CB8AC3E}">
        <p14:creationId xmlns:p14="http://schemas.microsoft.com/office/powerpoint/2010/main" val="126692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067F99A3-6F03-4057-84D7-B6C6476C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845" y="6002368"/>
            <a:ext cx="2250557" cy="126594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e 1">
            <a:extLst>
              <a:ext uri="{FF2B5EF4-FFF2-40B4-BE49-F238E27FC236}">
                <a16:creationId xmlns:a16="http://schemas.microsoft.com/office/drawing/2014/main" id="{E2ECF6F0-4EB9-4ECC-92F6-02B8714F74AA}"/>
              </a:ext>
            </a:extLst>
          </p:cNvPr>
          <p:cNvGrpSpPr/>
          <p:nvPr/>
        </p:nvGrpSpPr>
        <p:grpSpPr>
          <a:xfrm>
            <a:off x="-9" y="-658"/>
            <a:ext cx="12192005" cy="6880548"/>
            <a:chOff x="-9" y="-658"/>
            <a:chExt cx="12192005" cy="6880548"/>
          </a:xfrm>
        </p:grpSpPr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266F633D-D4F5-422E-88EA-DD744F0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" y="6288036"/>
              <a:ext cx="860989" cy="5805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27290C0-5E9D-4D10-A454-A29CCC9925C3}"/>
                </a:ext>
              </a:extLst>
            </p:cNvPr>
            <p:cNvSpPr/>
            <p:nvPr/>
          </p:nvSpPr>
          <p:spPr>
            <a:xfrm>
              <a:off x="-9" y="0"/>
              <a:ext cx="12032516" cy="1885840"/>
            </a:xfrm>
            <a:prstGeom prst="rect">
              <a:avLst/>
            </a:prstGeom>
            <a:solidFill>
              <a:srgbClr val="F08D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08D64"/>
                </a:solidFill>
                <a:uFillTx/>
                <a:latin typeface="Calibri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B47338-55CC-472F-8E1E-864F50E2E459}"/>
                </a:ext>
              </a:extLst>
            </p:cNvPr>
            <p:cNvSpPr/>
            <p:nvPr/>
          </p:nvSpPr>
          <p:spPr>
            <a:xfrm>
              <a:off x="5044479" y="6578367"/>
              <a:ext cx="457200" cy="301523"/>
            </a:xfrm>
            <a:prstGeom prst="rect">
              <a:avLst/>
            </a:prstGeom>
            <a:solidFill>
              <a:srgbClr val="FCC9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8B0E3A2-CF78-41CF-B457-12C2992348D5}"/>
                </a:ext>
              </a:extLst>
            </p:cNvPr>
            <p:cNvSpPr/>
            <p:nvPr/>
          </p:nvSpPr>
          <p:spPr>
            <a:xfrm>
              <a:off x="5783442" y="6578367"/>
              <a:ext cx="457200" cy="301523"/>
            </a:xfrm>
            <a:prstGeom prst="rect">
              <a:avLst/>
            </a:prstGeom>
            <a:solidFill>
              <a:srgbClr val="F68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86B854C-B044-42CB-96E1-E5C54EBC395D}"/>
                </a:ext>
              </a:extLst>
            </p:cNvPr>
            <p:cNvSpPr/>
            <p:nvPr/>
          </p:nvSpPr>
          <p:spPr>
            <a:xfrm>
              <a:off x="6523128" y="6566416"/>
              <a:ext cx="457200" cy="301523"/>
            </a:xfrm>
            <a:prstGeom prst="rect">
              <a:avLst/>
            </a:prstGeom>
            <a:solidFill>
              <a:srgbClr val="F374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8D5D764-1262-43F0-AF82-36210DCCD9CA}"/>
                </a:ext>
              </a:extLst>
            </p:cNvPr>
            <p:cNvSpPr/>
            <p:nvPr/>
          </p:nvSpPr>
          <p:spPr>
            <a:xfrm>
              <a:off x="4305516" y="6578367"/>
              <a:ext cx="457200" cy="301523"/>
            </a:xfrm>
            <a:prstGeom prst="rect">
              <a:avLst/>
            </a:prstGeom>
            <a:solidFill>
              <a:srgbClr val="0066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0" name="Image 15" descr="Une image contenant ciel, extérieur, bâtiment, pont&#10;&#10;Description générée automatiquement">
              <a:extLst>
                <a:ext uri="{FF2B5EF4-FFF2-40B4-BE49-F238E27FC236}">
                  <a16:creationId xmlns:a16="http://schemas.microsoft.com/office/drawing/2014/main" id="{C97382EC-5F5E-4B45-BA48-10504FBF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2629" y="-658"/>
              <a:ext cx="3459367" cy="188584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Parallélogramme 13">
            <a:extLst>
              <a:ext uri="{FF2B5EF4-FFF2-40B4-BE49-F238E27FC236}">
                <a16:creationId xmlns:a16="http://schemas.microsoft.com/office/drawing/2014/main" id="{FA42A6B8-A26A-44A1-838A-28EB933A43B8}"/>
              </a:ext>
            </a:extLst>
          </p:cNvPr>
          <p:cNvSpPr/>
          <p:nvPr/>
        </p:nvSpPr>
        <p:spPr>
          <a:xfrm>
            <a:off x="6055659" y="0"/>
            <a:ext cx="3687720" cy="1888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08D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8602BEC-B085-4F76-B844-2BB9F61A5168}"/>
              </a:ext>
            </a:extLst>
          </p:cNvPr>
          <p:cNvSpPr txBox="1"/>
          <p:nvPr/>
        </p:nvSpPr>
        <p:spPr>
          <a:xfrm>
            <a:off x="329184" y="301998"/>
            <a:ext cx="8403445" cy="131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Norme pour les appoints séparés : </a:t>
            </a:r>
            <a:r>
              <a:rPr lang="fr-FR" sz="3100" b="1" kern="0" dirty="0" err="1">
                <a:solidFill>
                  <a:srgbClr val="005EA8"/>
                </a:solidFill>
                <a:latin typeface="Helvetica" pitchFamily="34"/>
                <a:ea typeface="+mn-ea"/>
                <a:cs typeface="Helvetica" pitchFamily="34"/>
              </a:rPr>
              <a:t>Tcouv</a:t>
            </a:r>
            <a:endParaRPr lang="fr-FR" sz="3100" b="1" i="0" u="none" strike="noStrike" kern="0" cap="none" spc="0" baseline="0" dirty="0">
              <a:solidFill>
                <a:srgbClr val="005EA8"/>
              </a:solidFill>
              <a:uFillTx/>
              <a:latin typeface="Helvetica" pitchFamily="34"/>
              <a:cs typeface="Helvetica" pitchFamily="34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87A14398-F1B6-4EBA-B531-76D2CC4D88BF}"/>
              </a:ext>
            </a:extLst>
          </p:cNvPr>
          <p:cNvSpPr txBox="1"/>
          <p:nvPr/>
        </p:nvSpPr>
        <p:spPr>
          <a:xfrm>
            <a:off x="296575" y="4501003"/>
            <a:ext cx="8889997" cy="1118448"/>
          </a:xfrm>
          <a:prstGeom prst="rect">
            <a:avLst/>
          </a:prstGeom>
          <a:noFill/>
          <a:ln w="22229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238D26"/>
                </a:solidFill>
                <a:uFillTx/>
                <a:latin typeface="Arial" pitchFamily="34"/>
                <a:ea typeface="MS PGothic" pitchFamily="34"/>
              </a:rPr>
              <a:t>Indicateur normalisé :</a:t>
            </a: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de couverture des besoins : Tcouv = Qsu/ Becs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8A8EB322-8383-4A8D-BD9F-32273E784245}"/>
              </a:ext>
            </a:extLst>
          </p:cNvPr>
          <p:cNvSpPr txBox="1"/>
          <p:nvPr/>
        </p:nvSpPr>
        <p:spPr>
          <a:xfrm>
            <a:off x="1944869" y="5681468"/>
            <a:ext cx="8591546" cy="9129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ea typeface="MS PGothic" pitchFamily="34"/>
              </a:rPr>
              <a:t>Indicateur fréquent mais non normalisé : </a:t>
            </a:r>
            <a:r>
              <a:rPr lang="fr-FR" sz="2133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« </a:t>
            </a:r>
            <a:r>
              <a:rPr lang="fr-FR" sz="2133" b="0" i="1" u="none" strike="noStrike" kern="1200" cap="none" spc="0" baseline="0" dirty="0">
                <a:solidFill>
                  <a:srgbClr val="7F7F7F"/>
                </a:solidFill>
                <a:uFillTx/>
                <a:latin typeface="Arial" pitchFamily="34"/>
                <a:ea typeface="MS PGothic" pitchFamily="34"/>
              </a:rPr>
              <a:t>Fraction solaire</a:t>
            </a:r>
            <a:r>
              <a:rPr lang="fr-FR" sz="2133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 » ou</a:t>
            </a:r>
            <a:endParaRPr lang="fr-FR" sz="2133" b="0" i="0" u="none" strike="noStrike" kern="1200" cap="none" spc="0" baseline="0" dirty="0">
              <a:solidFill>
                <a:srgbClr val="FF0000"/>
              </a:solidFill>
              <a:uFillTx/>
              <a:latin typeface="Arial" pitchFamily="34"/>
              <a:ea typeface="MS PGothic" pitchFamily="34"/>
            </a:endParaRPr>
          </a:p>
          <a:p>
            <a:pPr marL="0" marR="0" lvl="0" indent="0" algn="just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« Part du solaire dans les apports »: </a:t>
            </a:r>
            <a:r>
              <a:rPr lang="fr-FR" sz="2133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f</a:t>
            </a:r>
            <a:r>
              <a:rPr lang="fr-FR" sz="2133" b="0" i="0" u="none" strike="noStrike" kern="1200" cap="none" spc="0" baseline="-25000" dirty="0" err="1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sol</a:t>
            </a:r>
            <a:r>
              <a:rPr lang="fr-FR" sz="2133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 = </a:t>
            </a:r>
            <a:r>
              <a:rPr lang="fr-FR" sz="2133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Qsu</a:t>
            </a:r>
            <a:r>
              <a:rPr lang="fr-FR" sz="2133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 / (</a:t>
            </a:r>
            <a:r>
              <a:rPr lang="fr-FR" sz="2133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Qsu</a:t>
            </a:r>
            <a:r>
              <a:rPr lang="fr-FR" sz="2133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 + </a:t>
            </a:r>
            <a:r>
              <a:rPr lang="fr-FR" sz="2133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Qapp</a:t>
            </a:r>
            <a:r>
              <a:rPr lang="fr-FR" sz="2133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)</a:t>
            </a:r>
          </a:p>
        </p:txBody>
      </p:sp>
      <p:grpSp>
        <p:nvGrpSpPr>
          <p:cNvPr id="18" name="Groupe 25">
            <a:extLst>
              <a:ext uri="{FF2B5EF4-FFF2-40B4-BE49-F238E27FC236}">
                <a16:creationId xmlns:a16="http://schemas.microsoft.com/office/drawing/2014/main" id="{03FF4E71-04C7-4458-9863-A45E1E303C2D}"/>
              </a:ext>
            </a:extLst>
          </p:cNvPr>
          <p:cNvGrpSpPr/>
          <p:nvPr/>
        </p:nvGrpSpPr>
        <p:grpSpPr>
          <a:xfrm>
            <a:off x="1164168" y="1710721"/>
            <a:ext cx="8842759" cy="2634119"/>
            <a:chOff x="1164168" y="1165293"/>
            <a:chExt cx="8842759" cy="2634119"/>
          </a:xfrm>
        </p:grpSpPr>
        <p:sp>
          <p:nvSpPr>
            <p:cNvPr id="19" name="Rectangle 3">
              <a:hlinkClick r:id="rId6" action="ppaction://program"/>
              <a:extLst>
                <a:ext uri="{FF2B5EF4-FFF2-40B4-BE49-F238E27FC236}">
                  <a16:creationId xmlns:a16="http://schemas.microsoft.com/office/drawing/2014/main" id="{4FEC7AAA-2A9A-44FF-A082-EA6714F0112C}"/>
                </a:ext>
              </a:extLst>
            </p:cNvPr>
            <p:cNvSpPr/>
            <p:nvPr/>
          </p:nvSpPr>
          <p:spPr>
            <a:xfrm>
              <a:off x="1164168" y="2861102"/>
              <a:ext cx="1849867" cy="29020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122767" tIns="61383" rIns="122767" bIns="61383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61247232-9450-4DBD-AEC8-F52B84618871}"/>
                </a:ext>
              </a:extLst>
            </p:cNvPr>
            <p:cNvSpPr/>
            <p:nvPr/>
          </p:nvSpPr>
          <p:spPr>
            <a:xfrm flipV="1">
              <a:off x="5304580" y="1165293"/>
              <a:ext cx="0" cy="2386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8DDE5A6E-88B9-44AF-B90D-7D0588471F0A}"/>
                </a:ext>
              </a:extLst>
            </p:cNvPr>
            <p:cNvSpPr/>
            <p:nvPr/>
          </p:nvSpPr>
          <p:spPr>
            <a:xfrm>
              <a:off x="4957730" y="2522527"/>
              <a:ext cx="630030" cy="80288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/>
            </a:gradFill>
            <a:ln w="25402" cap="flat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5A83A541-FC6C-4646-B82F-4D041C13B1A8}"/>
                </a:ext>
              </a:extLst>
            </p:cNvPr>
            <p:cNvSpPr/>
            <p:nvPr/>
          </p:nvSpPr>
          <p:spPr>
            <a:xfrm>
              <a:off x="3535143" y="3715984"/>
              <a:ext cx="48257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66FF3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6D9DDC08-CD93-49C1-8B49-09D8D3D586B5}"/>
                </a:ext>
              </a:extLst>
            </p:cNvPr>
            <p:cNvSpPr/>
            <p:nvPr/>
          </p:nvSpPr>
          <p:spPr>
            <a:xfrm flipH="1" flipV="1">
              <a:off x="4024420" y="3256498"/>
              <a:ext cx="0" cy="464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66FF3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55059901-2F47-44AE-BCCB-1092A6824C98}"/>
                </a:ext>
              </a:extLst>
            </p:cNvPr>
            <p:cNvSpPr/>
            <p:nvPr/>
          </p:nvSpPr>
          <p:spPr>
            <a:xfrm>
              <a:off x="3937287" y="3019504"/>
              <a:ext cx="16085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66FF3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DFA79A99-3F9C-4781-B3CE-C1F61027DE78}"/>
                </a:ext>
              </a:extLst>
            </p:cNvPr>
            <p:cNvSpPr/>
            <p:nvPr/>
          </p:nvSpPr>
          <p:spPr>
            <a:xfrm flipH="1">
              <a:off x="5143728" y="3019504"/>
              <a:ext cx="402143" cy="116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66FF3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CFE30122-874B-45A2-BB44-B1047F0C29DF}"/>
                </a:ext>
              </a:extLst>
            </p:cNvPr>
            <p:cNvSpPr/>
            <p:nvPr/>
          </p:nvSpPr>
          <p:spPr>
            <a:xfrm>
              <a:off x="5143728" y="3135578"/>
              <a:ext cx="402143" cy="116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66FF3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E64DA667-9D1B-4134-B73E-317FFCC6462E}"/>
                </a:ext>
              </a:extLst>
            </p:cNvPr>
            <p:cNvSpPr/>
            <p:nvPr/>
          </p:nvSpPr>
          <p:spPr>
            <a:xfrm flipH="1">
              <a:off x="4017718" y="3251661"/>
              <a:ext cx="1528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66FF3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871728CF-C596-4CF9-B26F-E45A3F7E9B22}"/>
                </a:ext>
              </a:extLst>
            </p:cNvPr>
            <p:cNvSpPr/>
            <p:nvPr/>
          </p:nvSpPr>
          <p:spPr>
            <a:xfrm rot="1499992">
              <a:off x="3555251" y="2938487"/>
              <a:ext cx="184315" cy="860925"/>
            </a:xfrm>
            <a:prstGeom prst="rect">
              <a:avLst/>
            </a:prstGeom>
            <a:gradFill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/>
            </a:gra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1CC322B7-AA79-438B-AF00-D0EDB2311167}"/>
                </a:ext>
              </a:extLst>
            </p:cNvPr>
            <p:cNvSpPr/>
            <p:nvPr/>
          </p:nvSpPr>
          <p:spPr>
            <a:xfrm>
              <a:off x="5304580" y="1165293"/>
              <a:ext cx="128686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0000FF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F22C7ED1-4D87-4C40-ACD2-A342C0B3A6C8}"/>
                </a:ext>
              </a:extLst>
            </p:cNvPr>
            <p:cNvSpPr/>
            <p:nvPr/>
          </p:nvSpPr>
          <p:spPr>
            <a:xfrm>
              <a:off x="6522533" y="1273487"/>
              <a:ext cx="3484394" cy="45219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122767" tIns="61383" rIns="122767" bIns="61383" anchor="t" anchorCtr="0" compatLnSpc="1">
              <a:spAutoFit/>
            </a:bodyPr>
            <a:lstStyle/>
            <a:p>
              <a:pPr marL="0" marR="0" lvl="0" indent="0" algn="l" defTabSz="761996" rtl="0" fontAlgn="auto" hangingPunct="1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133" b="0" i="0" u="none" strike="noStrike" kern="1200" cap="none" spc="0" baseline="0" dirty="0">
                  <a:solidFill>
                    <a:srgbClr val="ED7D31"/>
                  </a:solidFill>
                  <a:uFillTx/>
                  <a:latin typeface="Arial" pitchFamily="34"/>
                  <a:ea typeface="MS PGothic" pitchFamily="34"/>
                  <a:cs typeface="Arial" pitchFamily="34"/>
                </a:rPr>
                <a:t>Besoins de soutirage Becs</a:t>
              </a: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0D75FAD4-B5DF-4EAF-9151-4A2E19703F69}"/>
                </a:ext>
              </a:extLst>
            </p:cNvPr>
            <p:cNvSpPr/>
            <p:nvPr/>
          </p:nvSpPr>
          <p:spPr>
            <a:xfrm>
              <a:off x="4957730" y="1370191"/>
              <a:ext cx="630030" cy="80288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/>
            </a:gradFill>
            <a:ln w="25402" cap="flat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graphicFrame>
          <p:nvGraphicFramePr>
            <p:cNvPr id="32" name="Object 26">
              <a:extLst>
                <a:ext uri="{FF2B5EF4-FFF2-40B4-BE49-F238E27FC236}">
                  <a16:creationId xmlns:a16="http://schemas.microsoft.com/office/drawing/2014/main" id="{F316A1AB-2F39-4541-9071-4469B74C88BE}"/>
                </a:ext>
              </a:extLst>
            </p:cNvPr>
            <p:cNvGraphicFramePr/>
            <p:nvPr/>
          </p:nvGraphicFramePr>
          <p:xfrm>
            <a:off x="4843796" y="1809122"/>
            <a:ext cx="722183" cy="328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690113" imgH="431321" progId="">
                    <p:embed/>
                  </p:oleObj>
                </mc:Choice>
                <mc:Fallback>
                  <p:oleObj r:id="rId7" imgW="690113" imgH="431321" progId="">
                    <p:embed/>
                    <p:pic>
                      <p:nvPicPr>
                        <p:cNvPr id="32" name="Object 26">
                          <a:extLst>
                            <a:ext uri="{FF2B5EF4-FFF2-40B4-BE49-F238E27FC236}">
                              <a16:creationId xmlns:a16="http://schemas.microsoft.com/office/drawing/2014/main" id="{F316A1AB-2F39-4541-9071-4469B74C88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43796" y="1809122"/>
                          <a:ext cx="722183" cy="328891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11B792F4-49A0-4614-A84C-C9B33731CA0F}"/>
                </a:ext>
              </a:extLst>
            </p:cNvPr>
            <p:cNvSpPr txBox="1"/>
            <p:nvPr/>
          </p:nvSpPr>
          <p:spPr>
            <a:xfrm>
              <a:off x="1381630" y="1683026"/>
              <a:ext cx="3532034" cy="452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2767" tIns="61383" rIns="122767" bIns="61383" anchor="t" anchorCtr="0" compatLnSpc="1">
              <a:spAutoFit/>
            </a:bodyPr>
            <a:lstStyle/>
            <a:p>
              <a:pPr marL="0" marR="0" lvl="0" indent="0" algn="l" defTabSz="761996" rtl="0" fontAlgn="auto" hangingPunct="1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133" b="0" i="0" u="none" strike="noStrike" kern="1200" cap="none" spc="0" baseline="0">
                  <a:solidFill>
                    <a:srgbClr val="ED7D31"/>
                  </a:solidFill>
                  <a:uFillTx/>
                  <a:latin typeface="Arial" pitchFamily="34"/>
                  <a:ea typeface="MS PGothic" pitchFamily="34"/>
                  <a:cs typeface="Arial" pitchFamily="34"/>
                </a:rPr>
                <a:t>Energie d'appoint : Qapp</a:t>
              </a: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5EAFCA82-73B1-4E91-A279-B3A7726B3ECA}"/>
                </a:ext>
              </a:extLst>
            </p:cNvPr>
            <p:cNvSpPr/>
            <p:nvPr/>
          </p:nvSpPr>
          <p:spPr>
            <a:xfrm>
              <a:off x="5998793" y="2355000"/>
              <a:ext cx="3469965" cy="45219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122767" tIns="61383" rIns="122767" bIns="61383" anchor="t" anchorCtr="0" compatLnSpc="1">
              <a:spAutoFit/>
            </a:bodyPr>
            <a:lstStyle/>
            <a:p>
              <a:pPr marL="0" marR="0" lvl="0" indent="0" algn="l" defTabSz="761996" rtl="0" fontAlgn="auto" hangingPunct="1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133" b="0" i="0" u="none" strike="noStrike" kern="1200" cap="none" spc="0" baseline="0">
                  <a:solidFill>
                    <a:srgbClr val="ED7D31"/>
                  </a:solidFill>
                  <a:uFillTx/>
                  <a:latin typeface="Arial" pitchFamily="34"/>
                  <a:ea typeface="MS PGothic" pitchFamily="34"/>
                  <a:cs typeface="Arial" pitchFamily="34"/>
                </a:rPr>
                <a:t>Energie Solaire Utile : Qsu</a:t>
              </a:r>
            </a:p>
          </p:txBody>
        </p:sp>
      </p:grpSp>
      <p:grpSp>
        <p:nvGrpSpPr>
          <p:cNvPr id="35" name="Groupe 41">
            <a:extLst>
              <a:ext uri="{FF2B5EF4-FFF2-40B4-BE49-F238E27FC236}">
                <a16:creationId xmlns:a16="http://schemas.microsoft.com/office/drawing/2014/main" id="{E630223E-C607-4C30-A807-0149A2C5A736}"/>
              </a:ext>
            </a:extLst>
          </p:cNvPr>
          <p:cNvGrpSpPr/>
          <p:nvPr/>
        </p:nvGrpSpPr>
        <p:grpSpPr>
          <a:xfrm>
            <a:off x="5154088" y="2856830"/>
            <a:ext cx="960961" cy="1454151"/>
            <a:chOff x="5154088" y="2311402"/>
            <a:chExt cx="960961" cy="1454151"/>
          </a:xfrm>
        </p:grpSpPr>
        <p:sp>
          <p:nvSpPr>
            <p:cNvPr id="36" name="Text Box 227">
              <a:extLst>
                <a:ext uri="{FF2B5EF4-FFF2-40B4-BE49-F238E27FC236}">
                  <a16:creationId xmlns:a16="http://schemas.microsoft.com/office/drawing/2014/main" id="{DC79689E-1C20-46AA-8507-BAC7D3640233}"/>
                </a:ext>
              </a:extLst>
            </p:cNvPr>
            <p:cNvSpPr txBox="1"/>
            <p:nvPr/>
          </p:nvSpPr>
          <p:spPr>
            <a:xfrm>
              <a:off x="5154088" y="3555708"/>
              <a:ext cx="384477" cy="193413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52669" tIns="26334" rIns="52669" bIns="26334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800"/>
                </a:spcBef>
                <a:spcAft>
                  <a:spcPts val="1335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33" b="0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  <a:ea typeface="MS PGothic" pitchFamily="34"/>
                </a:rPr>
                <a:t>V</a:t>
              </a: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37" name="Oval 240">
              <a:extLst>
                <a:ext uri="{FF2B5EF4-FFF2-40B4-BE49-F238E27FC236}">
                  <a16:creationId xmlns:a16="http://schemas.microsoft.com/office/drawing/2014/main" id="{9ADF7ABC-57FA-42EF-964A-8BDB57108B08}"/>
                </a:ext>
              </a:extLst>
            </p:cNvPr>
            <p:cNvSpPr/>
            <p:nvPr/>
          </p:nvSpPr>
          <p:spPr>
            <a:xfrm>
              <a:off x="5201893" y="3556458"/>
              <a:ext cx="256982" cy="2090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38" name="Text Box 242">
              <a:extLst>
                <a:ext uri="{FF2B5EF4-FFF2-40B4-BE49-F238E27FC236}">
                  <a16:creationId xmlns:a16="http://schemas.microsoft.com/office/drawing/2014/main" id="{347FD63E-0D50-4074-8A05-6BE9425D3F54}"/>
                </a:ext>
              </a:extLst>
            </p:cNvPr>
            <p:cNvSpPr txBox="1"/>
            <p:nvPr/>
          </p:nvSpPr>
          <p:spPr>
            <a:xfrm>
              <a:off x="5604302" y="3436973"/>
              <a:ext cx="214152" cy="201625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52669" tIns="26334" rIns="52669" bIns="26334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1335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0" i="0" u="none" strike="noStrike" kern="1200" cap="none" spc="0" baseline="0">
                  <a:solidFill>
                    <a:srgbClr val="0000FF"/>
                  </a:solidFill>
                  <a:uFillTx/>
                  <a:latin typeface="FagoCoRegular-Roman" pitchFamily="32"/>
                  <a:ea typeface="MS PGothic" pitchFamily="34"/>
                </a:rPr>
                <a:t>T</a:t>
              </a: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39" name="Rectangle 243">
              <a:extLst>
                <a:ext uri="{FF2B5EF4-FFF2-40B4-BE49-F238E27FC236}">
                  <a16:creationId xmlns:a16="http://schemas.microsoft.com/office/drawing/2014/main" id="{B2DFDBF4-7E80-4BCE-82DC-8FECE86709DD}"/>
                </a:ext>
              </a:extLst>
            </p:cNvPr>
            <p:cNvSpPr/>
            <p:nvPr/>
          </p:nvSpPr>
          <p:spPr>
            <a:xfrm>
              <a:off x="5636169" y="3466847"/>
              <a:ext cx="179286" cy="134416"/>
            </a:xfrm>
            <a:prstGeom prst="rect">
              <a:avLst/>
            </a:prstGeom>
            <a:noFill/>
            <a:ln w="9528" cap="flat">
              <a:solidFill>
                <a:srgbClr val="0000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40" name="Line 244">
              <a:extLst>
                <a:ext uri="{FF2B5EF4-FFF2-40B4-BE49-F238E27FC236}">
                  <a16:creationId xmlns:a16="http://schemas.microsoft.com/office/drawing/2014/main" id="{A95BF8C4-5F0E-4EBD-9E11-A95FF39F4044}"/>
                </a:ext>
              </a:extLst>
            </p:cNvPr>
            <p:cNvSpPr/>
            <p:nvPr/>
          </p:nvSpPr>
          <p:spPr>
            <a:xfrm>
              <a:off x="5341339" y="3502691"/>
              <a:ext cx="284872" cy="7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0000FF"/>
              </a:solidFill>
              <a:custDash>
                <a:ds d="100000" sp="100000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Line 245">
              <a:extLst>
                <a:ext uri="{FF2B5EF4-FFF2-40B4-BE49-F238E27FC236}">
                  <a16:creationId xmlns:a16="http://schemas.microsoft.com/office/drawing/2014/main" id="{FAA1546C-9FD4-4247-9791-6F466C0FE20A}"/>
                </a:ext>
              </a:extLst>
            </p:cNvPr>
            <p:cNvSpPr/>
            <p:nvPr/>
          </p:nvSpPr>
          <p:spPr>
            <a:xfrm>
              <a:off x="5346752" y="2399906"/>
              <a:ext cx="195809" cy="7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FF0000"/>
              </a:solidFill>
              <a:custDash>
                <a:ds d="100000" sp="100000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248">
              <a:extLst>
                <a:ext uri="{FF2B5EF4-FFF2-40B4-BE49-F238E27FC236}">
                  <a16:creationId xmlns:a16="http://schemas.microsoft.com/office/drawing/2014/main" id="{D5F9DBF0-3F64-4952-AB57-2B4AFC0C9485}"/>
                </a:ext>
              </a:extLst>
            </p:cNvPr>
            <p:cNvSpPr/>
            <p:nvPr/>
          </p:nvSpPr>
          <p:spPr>
            <a:xfrm>
              <a:off x="5724555" y="2411812"/>
              <a:ext cx="377802" cy="195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4"/>
                <a:gd name="f7" fmla="val 1793"/>
                <a:gd name="f8" fmla="val 130"/>
                <a:gd name="f9" fmla="val 191"/>
                <a:gd name="f10" fmla="val 260"/>
                <a:gd name="f11" fmla="val 383"/>
                <a:gd name="f12" fmla="val 352"/>
                <a:gd name="f13" fmla="val 638"/>
                <a:gd name="f14" fmla="val 444"/>
                <a:gd name="f15" fmla="val 893"/>
                <a:gd name="f16" fmla="val 510"/>
                <a:gd name="f17" fmla="val 1337"/>
                <a:gd name="f18" fmla="val 550"/>
                <a:gd name="f19" fmla="val 1529"/>
                <a:gd name="f20" fmla="val 590"/>
                <a:gd name="f21" fmla="val 1721"/>
                <a:gd name="f22" fmla="val 592"/>
                <a:gd name="f23" fmla="val 1757"/>
                <a:gd name="f24" fmla="+- 0 0 -90"/>
                <a:gd name="f25" fmla="*/ f3 1 594"/>
                <a:gd name="f26" fmla="*/ f4 1 1793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94"/>
                <a:gd name="f35" fmla="*/ f31 1 1793"/>
                <a:gd name="f36" fmla="*/ 0 f32 1"/>
                <a:gd name="f37" fmla="*/ 0 f31 1"/>
                <a:gd name="f38" fmla="*/ 2147483646 f31 1"/>
                <a:gd name="f39" fmla="*/ 594 f32 1"/>
                <a:gd name="f40" fmla="*/ 1793 f31 1"/>
                <a:gd name="f41" fmla="+- f33 0 f1"/>
                <a:gd name="f42" fmla="*/ f36 1 594"/>
                <a:gd name="f43" fmla="*/ f37 1 1793"/>
                <a:gd name="f44" fmla="*/ f38 1 1793"/>
                <a:gd name="f45" fmla="*/ f39 1 594"/>
                <a:gd name="f46" fmla="*/ f40 1 1793"/>
                <a:gd name="f47" fmla="*/ f42 1 f34"/>
                <a:gd name="f48" fmla="*/ f43 1 f35"/>
                <a:gd name="f49" fmla="*/ f44 1 f35"/>
                <a:gd name="f50" fmla="*/ f45 1 f34"/>
                <a:gd name="f51" fmla="*/ f46 1 f35"/>
                <a:gd name="f52" fmla="*/ f47 f25 1"/>
                <a:gd name="f53" fmla="*/ f50 f25 1"/>
                <a:gd name="f54" fmla="*/ f51 f26 1"/>
                <a:gd name="f55" fmla="*/ f48 f26 1"/>
                <a:gd name="f56" fmla="*/ f4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5"/>
                </a:cxn>
                <a:cxn ang="f41">
                  <a:pos x="f52" y="f56"/>
                </a:cxn>
                <a:cxn ang="f41">
                  <a:pos x="f52" y="f56"/>
                </a:cxn>
                <a:cxn ang="f41">
                  <a:pos x="f52" y="f56"/>
                </a:cxn>
              </a:cxnLst>
              <a:rect l="f52" t="f55" r="f53" b="f54"/>
              <a:pathLst>
                <a:path w="594" h="1793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0000"/>
              </a:solidFill>
              <a:custDash>
                <a:ds d="299906" sp="299906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Text Box 259">
              <a:extLst>
                <a:ext uri="{FF2B5EF4-FFF2-40B4-BE49-F238E27FC236}">
                  <a16:creationId xmlns:a16="http://schemas.microsoft.com/office/drawing/2014/main" id="{12B18A21-FDC7-4351-AFD1-1E9E434EFC1D}"/>
                </a:ext>
              </a:extLst>
            </p:cNvPr>
            <p:cNvSpPr txBox="1"/>
            <p:nvPr/>
          </p:nvSpPr>
          <p:spPr>
            <a:xfrm>
              <a:off x="5523817" y="2311402"/>
              <a:ext cx="214152" cy="20162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2669" tIns="26334" rIns="52669" bIns="26334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1335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0" i="0" u="none" strike="noStrike" kern="1200" cap="none" spc="0" baseline="0">
                  <a:solidFill>
                    <a:srgbClr val="FF0000"/>
                  </a:solidFill>
                  <a:uFillTx/>
                  <a:latin typeface="FagoCoRegular-Roman" pitchFamily="32"/>
                  <a:ea typeface="MS PGothic" pitchFamily="34"/>
                </a:rPr>
                <a:t>T</a:t>
              </a: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44" name="Rectangle 260">
              <a:extLst>
                <a:ext uri="{FF2B5EF4-FFF2-40B4-BE49-F238E27FC236}">
                  <a16:creationId xmlns:a16="http://schemas.microsoft.com/office/drawing/2014/main" id="{DC35A630-65FC-4B66-8815-2DEF428946B9}"/>
                </a:ext>
              </a:extLst>
            </p:cNvPr>
            <p:cNvSpPr/>
            <p:nvPr/>
          </p:nvSpPr>
          <p:spPr>
            <a:xfrm>
              <a:off x="5543357" y="2343470"/>
              <a:ext cx="179286" cy="134416"/>
            </a:xfrm>
            <a:prstGeom prst="rect">
              <a:avLst/>
            </a:prstGeom>
            <a:noFill/>
            <a:ln w="9528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45" name="Freeform 268">
              <a:extLst>
                <a:ext uri="{FF2B5EF4-FFF2-40B4-BE49-F238E27FC236}">
                  <a16:creationId xmlns:a16="http://schemas.microsoft.com/office/drawing/2014/main" id="{35E25781-F326-42FF-B31A-D3D2FC3527F8}"/>
                </a:ext>
              </a:extLst>
            </p:cNvPr>
            <p:cNvSpPr/>
            <p:nvPr/>
          </p:nvSpPr>
          <p:spPr>
            <a:xfrm>
              <a:off x="5779538" y="2614159"/>
              <a:ext cx="329165" cy="8480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4"/>
                <a:gd name="f7" fmla="val 451"/>
                <a:gd name="f8" fmla="val 5"/>
                <a:gd name="f9" fmla="val 351"/>
                <a:gd name="f10" fmla="val 11"/>
                <a:gd name="f11" fmla="val 251"/>
                <a:gd name="f12" fmla="val 55"/>
                <a:gd name="f13" fmla="val 176"/>
                <a:gd name="f14" fmla="val 99"/>
                <a:gd name="f15" fmla="val 101"/>
                <a:gd name="f16" fmla="val 181"/>
                <a:gd name="f17" fmla="val 50"/>
                <a:gd name="f18" fmla="+- 0 0 -90"/>
                <a:gd name="f19" fmla="*/ f3 1 264"/>
                <a:gd name="f20" fmla="*/ f4 1 45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4"/>
                <a:gd name="f29" fmla="*/ f25 1 451"/>
                <a:gd name="f30" fmla="*/ 0 f26 1"/>
                <a:gd name="f31" fmla="*/ 2147483646 f25 1"/>
                <a:gd name="f32" fmla="*/ 2147483646 f26 1"/>
                <a:gd name="f33" fmla="*/ 0 f25 1"/>
                <a:gd name="f34" fmla="*/ 264 f26 1"/>
                <a:gd name="f35" fmla="*/ 451 f25 1"/>
                <a:gd name="f36" fmla="+- f27 0 f1"/>
                <a:gd name="f37" fmla="*/ f30 1 264"/>
                <a:gd name="f38" fmla="*/ f31 1 451"/>
                <a:gd name="f39" fmla="*/ f32 1 264"/>
                <a:gd name="f40" fmla="*/ f33 1 451"/>
                <a:gd name="f41" fmla="*/ f34 1 264"/>
                <a:gd name="f42" fmla="*/ f35 1 451"/>
                <a:gd name="f43" fmla="*/ f37 1 f28"/>
                <a:gd name="f44" fmla="*/ f38 1 f29"/>
                <a:gd name="f45" fmla="*/ f39 1 f28"/>
                <a:gd name="f46" fmla="*/ f40 1 f29"/>
                <a:gd name="f47" fmla="*/ f41 1 f28"/>
                <a:gd name="f48" fmla="*/ f42 1 f29"/>
                <a:gd name="f49" fmla="*/ f43 f19 1"/>
                <a:gd name="f50" fmla="*/ f47 f19 1"/>
                <a:gd name="f51" fmla="*/ f48 f20 1"/>
                <a:gd name="f52" fmla="*/ f46 f20 1"/>
                <a:gd name="f53" fmla="*/ f44 f20 1"/>
                <a:gd name="f54" fmla="*/ f4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9" y="f53"/>
                </a:cxn>
                <a:cxn ang="f36">
                  <a:pos x="f54" y="f53"/>
                </a:cxn>
                <a:cxn ang="f36">
                  <a:pos x="f54" y="f52"/>
                </a:cxn>
              </a:cxnLst>
              <a:rect l="f49" t="f52" r="f50" b="f51"/>
              <a:pathLst>
                <a:path w="264" h="451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6" y="f5"/>
                  </a:cubicBezTo>
                </a:path>
              </a:pathLst>
            </a:custGeom>
            <a:noFill/>
            <a:ln w="9528" cap="flat">
              <a:solidFill>
                <a:srgbClr val="000000"/>
              </a:solidFill>
              <a:custDash>
                <a:ds d="299906" sp="299906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269">
              <a:extLst>
                <a:ext uri="{FF2B5EF4-FFF2-40B4-BE49-F238E27FC236}">
                  <a16:creationId xmlns:a16="http://schemas.microsoft.com/office/drawing/2014/main" id="{C8DB536C-7BAE-4F52-BF65-C0FC1FF7C0E7}"/>
                </a:ext>
              </a:extLst>
            </p:cNvPr>
            <p:cNvSpPr/>
            <p:nvPr/>
          </p:nvSpPr>
          <p:spPr>
            <a:xfrm>
              <a:off x="5445928" y="2611773"/>
              <a:ext cx="669121" cy="1127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3"/>
                <a:gd name="f7" fmla="val 555"/>
                <a:gd name="f8" fmla="val 495"/>
                <a:gd name="f9" fmla="val 298"/>
                <a:gd name="f10" fmla="val 525"/>
                <a:gd name="f11" fmla="val 596"/>
                <a:gd name="f12" fmla="val 748"/>
                <a:gd name="f13" fmla="val 473"/>
                <a:gd name="f14" fmla="val 900"/>
                <a:gd name="f15" fmla="val 391"/>
                <a:gd name="f16" fmla="val 906"/>
                <a:gd name="f17" fmla="val 195"/>
                <a:gd name="f18" fmla="+- 0 0 -90"/>
                <a:gd name="f19" fmla="*/ f3 1 913"/>
                <a:gd name="f20" fmla="*/ f4 1 55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913"/>
                <a:gd name="f29" fmla="*/ f25 1 555"/>
                <a:gd name="f30" fmla="*/ 0 f26 1"/>
                <a:gd name="f31" fmla="*/ 2147483646 f25 1"/>
                <a:gd name="f32" fmla="*/ 2147483646 f26 1"/>
                <a:gd name="f33" fmla="*/ 0 f25 1"/>
                <a:gd name="f34" fmla="*/ 913 f26 1"/>
                <a:gd name="f35" fmla="*/ 555 f25 1"/>
                <a:gd name="f36" fmla="+- f27 0 f1"/>
                <a:gd name="f37" fmla="*/ f30 1 913"/>
                <a:gd name="f38" fmla="*/ f31 1 555"/>
                <a:gd name="f39" fmla="*/ f32 1 913"/>
                <a:gd name="f40" fmla="*/ f33 1 555"/>
                <a:gd name="f41" fmla="*/ f34 1 913"/>
                <a:gd name="f42" fmla="*/ f35 1 555"/>
                <a:gd name="f43" fmla="*/ f37 1 f28"/>
                <a:gd name="f44" fmla="*/ f38 1 f29"/>
                <a:gd name="f45" fmla="*/ f39 1 f28"/>
                <a:gd name="f46" fmla="*/ f40 1 f29"/>
                <a:gd name="f47" fmla="*/ f41 1 f28"/>
                <a:gd name="f48" fmla="*/ f42 1 f29"/>
                <a:gd name="f49" fmla="*/ f43 f19 1"/>
                <a:gd name="f50" fmla="*/ f47 f19 1"/>
                <a:gd name="f51" fmla="*/ f48 f20 1"/>
                <a:gd name="f52" fmla="*/ f46 f20 1"/>
                <a:gd name="f53" fmla="*/ f44 f20 1"/>
                <a:gd name="f54" fmla="*/ f4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9" y="f53"/>
                </a:cxn>
                <a:cxn ang="f36">
                  <a:pos x="f54" y="f53"/>
                </a:cxn>
                <a:cxn ang="f36">
                  <a:pos x="f54" y="f52"/>
                </a:cxn>
              </a:cxnLst>
              <a:rect l="f49" t="f52" r="f50" b="f51"/>
              <a:pathLst>
                <a:path w="913" h="5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6" y="f5"/>
                  </a:cubicBezTo>
                </a:path>
              </a:pathLst>
            </a:custGeom>
            <a:noFill/>
            <a:ln w="9528" cap="flat">
              <a:solidFill>
                <a:srgbClr val="000000"/>
              </a:solidFill>
              <a:custDash>
                <a:ds d="299906" sp="299906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19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067F99A3-6F03-4057-84D7-B6C6476C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845" y="6002368"/>
            <a:ext cx="2250557" cy="126594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e 1">
            <a:extLst>
              <a:ext uri="{FF2B5EF4-FFF2-40B4-BE49-F238E27FC236}">
                <a16:creationId xmlns:a16="http://schemas.microsoft.com/office/drawing/2014/main" id="{E2ECF6F0-4EB9-4ECC-92F6-02B8714F74AA}"/>
              </a:ext>
            </a:extLst>
          </p:cNvPr>
          <p:cNvGrpSpPr/>
          <p:nvPr/>
        </p:nvGrpSpPr>
        <p:grpSpPr>
          <a:xfrm>
            <a:off x="-9" y="-658"/>
            <a:ext cx="12192005" cy="6880548"/>
            <a:chOff x="-9" y="-658"/>
            <a:chExt cx="12192005" cy="6880548"/>
          </a:xfrm>
        </p:grpSpPr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266F633D-D4F5-422E-88EA-DD744F0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" y="6288036"/>
              <a:ext cx="860989" cy="5805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27290C0-5E9D-4D10-A454-A29CCC9925C3}"/>
                </a:ext>
              </a:extLst>
            </p:cNvPr>
            <p:cNvSpPr/>
            <p:nvPr/>
          </p:nvSpPr>
          <p:spPr>
            <a:xfrm>
              <a:off x="-9" y="0"/>
              <a:ext cx="12032516" cy="1885840"/>
            </a:xfrm>
            <a:prstGeom prst="rect">
              <a:avLst/>
            </a:prstGeom>
            <a:solidFill>
              <a:srgbClr val="F08D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08D64"/>
                </a:solidFill>
                <a:uFillTx/>
                <a:latin typeface="Calibri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B47338-55CC-472F-8E1E-864F50E2E459}"/>
                </a:ext>
              </a:extLst>
            </p:cNvPr>
            <p:cNvSpPr/>
            <p:nvPr/>
          </p:nvSpPr>
          <p:spPr>
            <a:xfrm>
              <a:off x="5044479" y="6578367"/>
              <a:ext cx="457200" cy="301523"/>
            </a:xfrm>
            <a:prstGeom prst="rect">
              <a:avLst/>
            </a:prstGeom>
            <a:solidFill>
              <a:srgbClr val="FCC9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8B0E3A2-CF78-41CF-B457-12C2992348D5}"/>
                </a:ext>
              </a:extLst>
            </p:cNvPr>
            <p:cNvSpPr/>
            <p:nvPr/>
          </p:nvSpPr>
          <p:spPr>
            <a:xfrm>
              <a:off x="5783442" y="6578367"/>
              <a:ext cx="457200" cy="301523"/>
            </a:xfrm>
            <a:prstGeom prst="rect">
              <a:avLst/>
            </a:prstGeom>
            <a:solidFill>
              <a:srgbClr val="F68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86B854C-B044-42CB-96E1-E5C54EBC395D}"/>
                </a:ext>
              </a:extLst>
            </p:cNvPr>
            <p:cNvSpPr/>
            <p:nvPr/>
          </p:nvSpPr>
          <p:spPr>
            <a:xfrm>
              <a:off x="6523128" y="6566416"/>
              <a:ext cx="457200" cy="301523"/>
            </a:xfrm>
            <a:prstGeom prst="rect">
              <a:avLst/>
            </a:prstGeom>
            <a:solidFill>
              <a:srgbClr val="F374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8D5D764-1262-43F0-AF82-36210DCCD9CA}"/>
                </a:ext>
              </a:extLst>
            </p:cNvPr>
            <p:cNvSpPr/>
            <p:nvPr/>
          </p:nvSpPr>
          <p:spPr>
            <a:xfrm>
              <a:off x="4305516" y="6578367"/>
              <a:ext cx="457200" cy="301523"/>
            </a:xfrm>
            <a:prstGeom prst="rect">
              <a:avLst/>
            </a:prstGeom>
            <a:solidFill>
              <a:srgbClr val="0066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0" name="Image 15" descr="Une image contenant ciel, extérieur, bâtiment, pont&#10;&#10;Description générée automatiquement">
              <a:extLst>
                <a:ext uri="{FF2B5EF4-FFF2-40B4-BE49-F238E27FC236}">
                  <a16:creationId xmlns:a16="http://schemas.microsoft.com/office/drawing/2014/main" id="{C97382EC-5F5E-4B45-BA48-10504FBF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2629" y="-658"/>
              <a:ext cx="3459367" cy="188584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Parallélogramme 13">
            <a:extLst>
              <a:ext uri="{FF2B5EF4-FFF2-40B4-BE49-F238E27FC236}">
                <a16:creationId xmlns:a16="http://schemas.microsoft.com/office/drawing/2014/main" id="{FA42A6B8-A26A-44A1-838A-28EB933A43B8}"/>
              </a:ext>
            </a:extLst>
          </p:cNvPr>
          <p:cNvSpPr/>
          <p:nvPr/>
        </p:nvSpPr>
        <p:spPr>
          <a:xfrm>
            <a:off x="6055659" y="0"/>
            <a:ext cx="3687720" cy="1888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08D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8602BEC-B085-4F76-B844-2BB9F61A5168}"/>
              </a:ext>
            </a:extLst>
          </p:cNvPr>
          <p:cNvSpPr txBox="1"/>
          <p:nvPr/>
        </p:nvSpPr>
        <p:spPr>
          <a:xfrm>
            <a:off x="104907" y="286162"/>
            <a:ext cx="9263995" cy="131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cs typeface="Helvetica" pitchFamily="34"/>
              </a:rPr>
              <a:t>En pratique,</a:t>
            </a:r>
            <a:br>
              <a:rPr lang="fr-FR" sz="3100" b="1" kern="0" dirty="0">
                <a:solidFill>
                  <a:srgbClr val="005EA8"/>
                </a:solidFill>
                <a:latin typeface="Helvetica" pitchFamily="34"/>
                <a:cs typeface="Helvetica" pitchFamily="34"/>
              </a:rPr>
            </a:b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cs typeface="Helvetica" pitchFamily="34"/>
              </a:rPr>
              <a:t>sur les installations collectives à appoint séparé</a:t>
            </a:r>
          </a:p>
        </p:txBody>
      </p:sp>
      <p:sp>
        <p:nvSpPr>
          <p:cNvPr id="16" name="Text Box 136">
            <a:extLst>
              <a:ext uri="{FF2B5EF4-FFF2-40B4-BE49-F238E27FC236}">
                <a16:creationId xmlns:a16="http://schemas.microsoft.com/office/drawing/2014/main" id="{80778A2B-F364-45B5-B247-97149395B7F1}"/>
              </a:ext>
            </a:extLst>
          </p:cNvPr>
          <p:cNvSpPr txBox="1"/>
          <p:nvPr/>
        </p:nvSpPr>
        <p:spPr>
          <a:xfrm>
            <a:off x="1956733" y="4675593"/>
            <a:ext cx="8248646" cy="534402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de couverture solaire : Tcouv  = Qsu / Becs</a:t>
            </a:r>
          </a:p>
        </p:txBody>
      </p:sp>
      <p:sp>
        <p:nvSpPr>
          <p:cNvPr id="17" name="Text Box 137">
            <a:extLst>
              <a:ext uri="{FF2B5EF4-FFF2-40B4-BE49-F238E27FC236}">
                <a16:creationId xmlns:a16="http://schemas.microsoft.com/office/drawing/2014/main" id="{28C6AA3B-80B1-49B0-8D65-5CA4295EE16B}"/>
              </a:ext>
            </a:extLst>
          </p:cNvPr>
          <p:cNvSpPr txBox="1"/>
          <p:nvPr/>
        </p:nvSpPr>
        <p:spPr>
          <a:xfrm>
            <a:off x="968248" y="5752976"/>
            <a:ext cx="10174821" cy="534402"/>
          </a:xfrm>
          <a:prstGeom prst="rect">
            <a:avLst/>
          </a:prstGeom>
          <a:noFill/>
          <a:ln w="9528" cap="flat">
            <a:solidFill>
              <a:srgbClr val="0000FF"/>
            </a:solidFill>
            <a:prstDash val="solid"/>
            <a:miter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d'économie d'énergie :  Fsav = Qsu / (Qsu + Qapp,utile)</a:t>
            </a:r>
          </a:p>
        </p:txBody>
      </p:sp>
      <p:pic>
        <p:nvPicPr>
          <p:cNvPr id="18" name="Picture 2" descr="http://www.thermoradiances.ch/images/solaire/thermique/rtemagicc_grand_systeme.png.png">
            <a:extLst>
              <a:ext uri="{FF2B5EF4-FFF2-40B4-BE49-F238E27FC236}">
                <a16:creationId xmlns:a16="http://schemas.microsoft.com/office/drawing/2014/main" id="{6070A899-88C0-4AE1-A8CB-76B87AB5984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812" r="30174" b="9875"/>
          <a:stretch>
            <a:fillRect/>
          </a:stretch>
        </p:blipFill>
        <p:spPr>
          <a:xfrm>
            <a:off x="5673604" y="2501772"/>
            <a:ext cx="1974847" cy="140546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9" name="Connecteur droit 4">
            <a:extLst>
              <a:ext uri="{FF2B5EF4-FFF2-40B4-BE49-F238E27FC236}">
                <a16:creationId xmlns:a16="http://schemas.microsoft.com/office/drawing/2014/main" id="{A131EDE4-A028-4C77-B2BB-DB10A4720EEF}"/>
              </a:ext>
            </a:extLst>
          </p:cNvPr>
          <p:cNvCxnSpPr/>
          <p:nvPr/>
        </p:nvCxnSpPr>
        <p:spPr>
          <a:xfrm>
            <a:off x="6558369" y="2984374"/>
            <a:ext cx="1401235" cy="0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prstDash val="solid"/>
            <a:round/>
          </a:ln>
        </p:spPr>
      </p:cxnSp>
      <p:pic>
        <p:nvPicPr>
          <p:cNvPr id="20" name="Picture 2" descr="http://www.thermoradiances.ch/images/solaire/thermique/rtemagicc_grand_systeme.png.png">
            <a:extLst>
              <a:ext uri="{FF2B5EF4-FFF2-40B4-BE49-F238E27FC236}">
                <a16:creationId xmlns:a16="http://schemas.microsoft.com/office/drawing/2014/main" id="{4D38D554-1607-4C77-AE15-B93A8B7A22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018" t="9875" r="54247" b="64658"/>
          <a:stretch>
            <a:fillRect/>
          </a:stretch>
        </p:blipFill>
        <p:spPr>
          <a:xfrm>
            <a:off x="7258982" y="2785400"/>
            <a:ext cx="404283" cy="40005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1" name="Groupe 7">
            <a:extLst>
              <a:ext uri="{FF2B5EF4-FFF2-40B4-BE49-F238E27FC236}">
                <a16:creationId xmlns:a16="http://schemas.microsoft.com/office/drawing/2014/main" id="{759A0863-99BA-4934-B7AD-CFF2F3406C92}"/>
              </a:ext>
            </a:extLst>
          </p:cNvPr>
          <p:cNvGrpSpPr/>
          <p:nvPr/>
        </p:nvGrpSpPr>
        <p:grpSpPr>
          <a:xfrm>
            <a:off x="1097371" y="2110189"/>
            <a:ext cx="4097554" cy="2063745"/>
            <a:chOff x="895353" y="1449918"/>
            <a:chExt cx="4097554" cy="2063745"/>
          </a:xfrm>
        </p:grpSpPr>
        <p:pic>
          <p:nvPicPr>
            <p:cNvPr id="22" name="Picture 4" descr="http://www.thermoradiances.ch/images/solaire/thermique/rtemagicc_grand_systeme.png.png">
              <a:extLst>
                <a:ext uri="{FF2B5EF4-FFF2-40B4-BE49-F238E27FC236}">
                  <a16:creationId xmlns:a16="http://schemas.microsoft.com/office/drawing/2014/main" id="{B2844A47-B1CC-496B-97E8-1E4C50F0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56589"/>
            <a:stretch>
              <a:fillRect/>
            </a:stretch>
          </p:blipFill>
          <p:spPr>
            <a:xfrm>
              <a:off x="895353" y="1449918"/>
              <a:ext cx="3062005" cy="20637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3" name="Picture 2" descr="http://www.thermoradiances.ch/images/solaire/thermique/rtemagicc_grand_systeme.png.png">
              <a:extLst>
                <a:ext uri="{FF2B5EF4-FFF2-40B4-BE49-F238E27FC236}">
                  <a16:creationId xmlns:a16="http://schemas.microsoft.com/office/drawing/2014/main" id="{0D18F9BF-86F2-42AA-B38B-A77845F41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5864" t="80251"/>
            <a:stretch>
              <a:fillRect/>
            </a:stretch>
          </p:blipFill>
          <p:spPr>
            <a:xfrm>
              <a:off x="3938869" y="3106070"/>
              <a:ext cx="997098" cy="40759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Text Box 126">
              <a:extLst>
                <a:ext uri="{FF2B5EF4-FFF2-40B4-BE49-F238E27FC236}">
                  <a16:creationId xmlns:a16="http://schemas.microsoft.com/office/drawing/2014/main" id="{0091F019-5AFA-45BE-9B12-8DF893FA9DE8}"/>
                </a:ext>
              </a:extLst>
            </p:cNvPr>
            <p:cNvSpPr txBox="1"/>
            <p:nvPr/>
          </p:nvSpPr>
          <p:spPr>
            <a:xfrm>
              <a:off x="4180719" y="2183742"/>
              <a:ext cx="812188" cy="4933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122767" tIns="61383" rIns="122767" bIns="61383" anchor="t" anchorCtr="1" compatLnSpc="1">
              <a:spAutoFit/>
            </a:bodyPr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  <a:t>Qsu</a:t>
              </a:r>
            </a:p>
          </p:txBody>
        </p:sp>
        <p:sp>
          <p:nvSpPr>
            <p:cNvPr id="25" name="AutoShape 127">
              <a:extLst>
                <a:ext uri="{FF2B5EF4-FFF2-40B4-BE49-F238E27FC236}">
                  <a16:creationId xmlns:a16="http://schemas.microsoft.com/office/drawing/2014/main" id="{53E2A18A-246F-42F5-AAC5-754C4DE47E23}"/>
                </a:ext>
              </a:extLst>
            </p:cNvPr>
            <p:cNvSpPr/>
            <p:nvPr/>
          </p:nvSpPr>
          <p:spPr>
            <a:xfrm rot="16206948">
              <a:off x="4467113" y="2540555"/>
              <a:ext cx="300179" cy="601574"/>
            </a:xfrm>
            <a:custGeom>
              <a:avLst>
                <a:gd name="f0" fmla="val 16155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pin 0 f1 10800"/>
                <a:gd name="f15" fmla="pin 0 f0 21600"/>
                <a:gd name="f16" fmla="*/ f10 f2 1"/>
                <a:gd name="f17" fmla="*/ f11 f2 1"/>
                <a:gd name="f18" fmla="val f14"/>
                <a:gd name="f19" fmla="val f15"/>
                <a:gd name="f20" fmla="+- 21600 0 f14"/>
                <a:gd name="f21" fmla="*/ f14 f12 1"/>
                <a:gd name="f22" fmla="*/ f15 f13 1"/>
                <a:gd name="f23" fmla="*/ 0 f13 1"/>
                <a:gd name="f24" fmla="*/ 0 f12 1"/>
                <a:gd name="f25" fmla="*/ f16 1 f4"/>
                <a:gd name="f26" fmla="*/ 21600 f12 1"/>
                <a:gd name="f27" fmla="*/ f17 1 f4"/>
                <a:gd name="f28" fmla="+- 21600 0 f19"/>
                <a:gd name="f29" fmla="*/ f18 f12 1"/>
                <a:gd name="f30" fmla="*/ f20 f12 1"/>
                <a:gd name="f31" fmla="*/ f19 f13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3 1"/>
              </a:gdLst>
              <a:ahLst>
                <a:ahXY gdRefX="f1" minX="f7" maxX="f9" gdRefY="f0" minY="f7" maxY="f8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4" y="f31"/>
                </a:cxn>
                <a:cxn ang="f33">
                  <a:pos x="f26" y="f31"/>
                </a:cxn>
              </a:cxnLst>
              <a:rect l="f29" t="f23" r="f30" b="f37"/>
              <a:pathLst>
                <a:path w="21600" h="21600">
                  <a:moveTo>
                    <a:pt x="f18" y="f7"/>
                  </a:moveTo>
                  <a:lnTo>
                    <a:pt x="f18" y="f19"/>
                  </a:lnTo>
                  <a:lnTo>
                    <a:pt x="f7" y="f19"/>
                  </a:lnTo>
                  <a:lnTo>
                    <a:pt x="f9" y="f8"/>
                  </a:lnTo>
                  <a:lnTo>
                    <a:pt x="f8" y="f19"/>
                  </a:lnTo>
                  <a:lnTo>
                    <a:pt x="f20" y="f19"/>
                  </a:lnTo>
                  <a:lnTo>
                    <a:pt x="f20" y="f7"/>
                  </a:lnTo>
                  <a:close/>
                </a:path>
              </a:pathLst>
            </a:custGeom>
            <a:solidFill>
              <a:srgbClr val="00FF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</p:grpSp>
      <p:sp>
        <p:nvSpPr>
          <p:cNvPr id="26" name="Text Box 123">
            <a:extLst>
              <a:ext uri="{FF2B5EF4-FFF2-40B4-BE49-F238E27FC236}">
                <a16:creationId xmlns:a16="http://schemas.microsoft.com/office/drawing/2014/main" id="{9B866D71-9FFD-4506-AD86-777CA4F98AC3}"/>
              </a:ext>
            </a:extLst>
          </p:cNvPr>
          <p:cNvSpPr txBox="1"/>
          <p:nvPr/>
        </p:nvSpPr>
        <p:spPr>
          <a:xfrm>
            <a:off x="8308311" y="2292218"/>
            <a:ext cx="932413" cy="49330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MS PGothic" pitchFamily="34"/>
              </a:rPr>
              <a:t>Becs</a:t>
            </a:r>
          </a:p>
        </p:txBody>
      </p:sp>
      <p:sp>
        <p:nvSpPr>
          <p:cNvPr id="27" name="Text Box 146">
            <a:extLst>
              <a:ext uri="{FF2B5EF4-FFF2-40B4-BE49-F238E27FC236}">
                <a16:creationId xmlns:a16="http://schemas.microsoft.com/office/drawing/2014/main" id="{2A6395A4-C4E0-4E57-8467-ADB4571978F5}"/>
              </a:ext>
            </a:extLst>
          </p:cNvPr>
          <p:cNvSpPr txBox="1"/>
          <p:nvPr/>
        </p:nvSpPr>
        <p:spPr>
          <a:xfrm>
            <a:off x="8133166" y="2874307"/>
            <a:ext cx="1267879" cy="493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P</a:t>
            </a:r>
            <a:r>
              <a:rPr lang="fr-FR" sz="2000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dis</a:t>
            </a:r>
          </a:p>
        </p:txBody>
      </p:sp>
      <p:sp>
        <p:nvSpPr>
          <p:cNvPr id="28" name="AutoShape 145">
            <a:extLst>
              <a:ext uri="{FF2B5EF4-FFF2-40B4-BE49-F238E27FC236}">
                <a16:creationId xmlns:a16="http://schemas.microsoft.com/office/drawing/2014/main" id="{0233FF61-47D1-484A-8266-AA7EA3EDDF1E}"/>
              </a:ext>
            </a:extLst>
          </p:cNvPr>
          <p:cNvSpPr/>
          <p:nvPr/>
        </p:nvSpPr>
        <p:spPr>
          <a:xfrm rot="17657711">
            <a:off x="8098242" y="2826678"/>
            <a:ext cx="211665" cy="370414"/>
          </a:xfrm>
          <a:custGeom>
            <a:avLst>
              <a:gd name="f0" fmla="val 161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10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29" name="AutoShape 145">
            <a:extLst>
              <a:ext uri="{FF2B5EF4-FFF2-40B4-BE49-F238E27FC236}">
                <a16:creationId xmlns:a16="http://schemas.microsoft.com/office/drawing/2014/main" id="{B558312A-47CA-4CEE-B11B-FDB20AB2F985}"/>
              </a:ext>
            </a:extLst>
          </p:cNvPr>
          <p:cNvSpPr/>
          <p:nvPr/>
        </p:nvSpPr>
        <p:spPr>
          <a:xfrm rot="16200004">
            <a:off x="7860122" y="2385355"/>
            <a:ext cx="211665" cy="372535"/>
          </a:xfrm>
          <a:custGeom>
            <a:avLst>
              <a:gd name="f0" fmla="val 161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0000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95FC8A38-AF96-4E21-B3E3-C97342BF2E18}"/>
              </a:ext>
            </a:extLst>
          </p:cNvPr>
          <p:cNvSpPr/>
          <p:nvPr/>
        </p:nvSpPr>
        <p:spPr>
          <a:xfrm>
            <a:off x="6600705" y="3185459"/>
            <a:ext cx="1145112" cy="69003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20DB815-C4AE-42DF-A5AD-0216158EADCF}"/>
              </a:ext>
            </a:extLst>
          </p:cNvPr>
          <p:cNvCxnSpPr/>
          <p:nvPr/>
        </p:nvCxnSpPr>
        <p:spPr>
          <a:xfrm>
            <a:off x="6568948" y="3697688"/>
            <a:ext cx="620183" cy="2112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prstDash val="solid"/>
            <a:round/>
          </a:ln>
        </p:spPr>
      </p:cxnSp>
      <p:cxnSp>
        <p:nvCxnSpPr>
          <p:cNvPr id="32" name="Connecteur droit 4">
            <a:extLst>
              <a:ext uri="{FF2B5EF4-FFF2-40B4-BE49-F238E27FC236}">
                <a16:creationId xmlns:a16="http://schemas.microsoft.com/office/drawing/2014/main" id="{315DA5C3-9CD0-49E4-8294-F2B25012311A}"/>
              </a:ext>
            </a:extLst>
          </p:cNvPr>
          <p:cNvCxnSpPr/>
          <p:nvPr/>
        </p:nvCxnSpPr>
        <p:spPr>
          <a:xfrm>
            <a:off x="6549901" y="3363255"/>
            <a:ext cx="622304" cy="0"/>
          </a:xfrm>
          <a:prstGeom prst="straightConnector1">
            <a:avLst/>
          </a:prstGeom>
          <a:noFill/>
          <a:ln w="25402" cap="flat">
            <a:solidFill>
              <a:srgbClr val="FF0101"/>
            </a:solidFill>
            <a:prstDash val="solid"/>
            <a:round/>
          </a:ln>
        </p:spPr>
      </p:cxnSp>
      <p:sp>
        <p:nvSpPr>
          <p:cNvPr id="33" name="AutoShape 122">
            <a:extLst>
              <a:ext uri="{FF2B5EF4-FFF2-40B4-BE49-F238E27FC236}">
                <a16:creationId xmlns:a16="http://schemas.microsoft.com/office/drawing/2014/main" id="{7F16046E-8666-4EF5-BA1C-05BF4B672644}"/>
              </a:ext>
            </a:extLst>
          </p:cNvPr>
          <p:cNvSpPr/>
          <p:nvPr/>
        </p:nvSpPr>
        <p:spPr>
          <a:xfrm rot="16206932" flipV="1">
            <a:off x="7326720" y="3242611"/>
            <a:ext cx="304796" cy="601135"/>
          </a:xfrm>
          <a:custGeom>
            <a:avLst>
              <a:gd name="f0" fmla="val 174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00FF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4" name="Text Box 143">
            <a:extLst>
              <a:ext uri="{FF2B5EF4-FFF2-40B4-BE49-F238E27FC236}">
                <a16:creationId xmlns:a16="http://schemas.microsoft.com/office/drawing/2014/main" id="{C830FEC1-68A2-4BFB-8FC0-C54AC10CE10D}"/>
              </a:ext>
            </a:extLst>
          </p:cNvPr>
          <p:cNvSpPr txBox="1"/>
          <p:nvPr/>
        </p:nvSpPr>
        <p:spPr>
          <a:xfrm>
            <a:off x="7698671" y="3608790"/>
            <a:ext cx="1652165" cy="4933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ea typeface="MS PGothic" pitchFamily="34"/>
              </a:rPr>
              <a:t>Qapp,utile</a:t>
            </a:r>
          </a:p>
        </p:txBody>
      </p:sp>
      <p:cxnSp>
        <p:nvCxnSpPr>
          <p:cNvPr id="35" name="Connecteur droit 4">
            <a:extLst>
              <a:ext uri="{FF2B5EF4-FFF2-40B4-BE49-F238E27FC236}">
                <a16:creationId xmlns:a16="http://schemas.microsoft.com/office/drawing/2014/main" id="{0EC6647C-F4B3-430E-8662-8F4487401A49}"/>
              </a:ext>
            </a:extLst>
          </p:cNvPr>
          <p:cNvCxnSpPr/>
          <p:nvPr/>
        </p:nvCxnSpPr>
        <p:spPr>
          <a:xfrm>
            <a:off x="4048002" y="3693454"/>
            <a:ext cx="1826679" cy="4234"/>
          </a:xfrm>
          <a:prstGeom prst="straightConnector1">
            <a:avLst/>
          </a:prstGeom>
          <a:noFill/>
          <a:ln w="25402" cap="flat">
            <a:solidFill>
              <a:srgbClr val="E58671"/>
            </a:solidFill>
            <a:prstDash val="solid"/>
            <a:round/>
          </a:ln>
        </p:spPr>
      </p:cxnSp>
      <p:sp>
        <p:nvSpPr>
          <p:cNvPr id="36" name="AutoShape 145">
            <a:extLst>
              <a:ext uri="{FF2B5EF4-FFF2-40B4-BE49-F238E27FC236}">
                <a16:creationId xmlns:a16="http://schemas.microsoft.com/office/drawing/2014/main" id="{A15AEA2C-E709-438F-ADFE-BFDE6B6CC5DA}"/>
              </a:ext>
            </a:extLst>
          </p:cNvPr>
          <p:cNvSpPr/>
          <p:nvPr/>
        </p:nvSpPr>
        <p:spPr>
          <a:xfrm rot="13587350">
            <a:off x="6167846" y="2246721"/>
            <a:ext cx="107944" cy="283628"/>
          </a:xfrm>
          <a:custGeom>
            <a:avLst>
              <a:gd name="f0" fmla="val 179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10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7" name="Text Box 146">
            <a:extLst>
              <a:ext uri="{FF2B5EF4-FFF2-40B4-BE49-F238E27FC236}">
                <a16:creationId xmlns:a16="http://schemas.microsoft.com/office/drawing/2014/main" id="{B2BBF3DD-55FC-45FF-97D0-FC1F31750008}"/>
              </a:ext>
            </a:extLst>
          </p:cNvPr>
          <p:cNvSpPr txBox="1"/>
          <p:nvPr/>
        </p:nvSpPr>
        <p:spPr>
          <a:xfrm>
            <a:off x="6056720" y="1919692"/>
            <a:ext cx="1267879" cy="493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P</a:t>
            </a:r>
            <a:r>
              <a:rPr lang="fr-FR" sz="2000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st,app</a:t>
            </a:r>
          </a:p>
        </p:txBody>
      </p:sp>
      <p:sp>
        <p:nvSpPr>
          <p:cNvPr id="38" name="Text Box 126">
            <a:extLst>
              <a:ext uri="{FF2B5EF4-FFF2-40B4-BE49-F238E27FC236}">
                <a16:creationId xmlns:a16="http://schemas.microsoft.com/office/drawing/2014/main" id="{682E18CC-A0A9-4B6A-B8C9-ED75BD9F7E1C}"/>
              </a:ext>
            </a:extLst>
          </p:cNvPr>
          <p:cNvSpPr txBox="1"/>
          <p:nvPr/>
        </p:nvSpPr>
        <p:spPr>
          <a:xfrm>
            <a:off x="2269714" y="2743073"/>
            <a:ext cx="881115" cy="4933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ea typeface="MS PGothic" pitchFamily="34"/>
              </a:rPr>
              <a:t>Qsol</a:t>
            </a:r>
          </a:p>
        </p:txBody>
      </p:sp>
      <p:sp>
        <p:nvSpPr>
          <p:cNvPr id="39" name="AutoShape 127">
            <a:extLst>
              <a:ext uri="{FF2B5EF4-FFF2-40B4-BE49-F238E27FC236}">
                <a16:creationId xmlns:a16="http://schemas.microsoft.com/office/drawing/2014/main" id="{6BB7760D-0F11-4F06-A50E-4F18865DADAF}"/>
              </a:ext>
            </a:extLst>
          </p:cNvPr>
          <p:cNvSpPr/>
          <p:nvPr/>
        </p:nvSpPr>
        <p:spPr>
          <a:xfrm rot="16206948">
            <a:off x="2590683" y="3154758"/>
            <a:ext cx="270936" cy="421218"/>
          </a:xfrm>
          <a:custGeom>
            <a:avLst>
              <a:gd name="f0" fmla="val 1458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00FF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39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067F99A3-6F03-4057-84D7-B6C6476C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845" y="6002368"/>
            <a:ext cx="2250557" cy="126594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e 1">
            <a:extLst>
              <a:ext uri="{FF2B5EF4-FFF2-40B4-BE49-F238E27FC236}">
                <a16:creationId xmlns:a16="http://schemas.microsoft.com/office/drawing/2014/main" id="{E2ECF6F0-4EB9-4ECC-92F6-02B8714F74AA}"/>
              </a:ext>
            </a:extLst>
          </p:cNvPr>
          <p:cNvGrpSpPr/>
          <p:nvPr/>
        </p:nvGrpSpPr>
        <p:grpSpPr>
          <a:xfrm>
            <a:off x="-9" y="-658"/>
            <a:ext cx="12192005" cy="6880548"/>
            <a:chOff x="-9" y="-658"/>
            <a:chExt cx="12192005" cy="6880548"/>
          </a:xfrm>
        </p:grpSpPr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266F633D-D4F5-422E-88EA-DD744F0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" y="6288036"/>
              <a:ext cx="860989" cy="5805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27290C0-5E9D-4D10-A454-A29CCC9925C3}"/>
                </a:ext>
              </a:extLst>
            </p:cNvPr>
            <p:cNvSpPr/>
            <p:nvPr/>
          </p:nvSpPr>
          <p:spPr>
            <a:xfrm>
              <a:off x="-9" y="0"/>
              <a:ext cx="12032516" cy="1885840"/>
            </a:xfrm>
            <a:prstGeom prst="rect">
              <a:avLst/>
            </a:prstGeom>
            <a:solidFill>
              <a:srgbClr val="F08D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08D64"/>
                </a:solidFill>
                <a:uFillTx/>
                <a:latin typeface="Calibri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B47338-55CC-472F-8E1E-864F50E2E459}"/>
                </a:ext>
              </a:extLst>
            </p:cNvPr>
            <p:cNvSpPr/>
            <p:nvPr/>
          </p:nvSpPr>
          <p:spPr>
            <a:xfrm>
              <a:off x="5044479" y="6578367"/>
              <a:ext cx="457200" cy="301523"/>
            </a:xfrm>
            <a:prstGeom prst="rect">
              <a:avLst/>
            </a:prstGeom>
            <a:solidFill>
              <a:srgbClr val="FCC9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8B0E3A2-CF78-41CF-B457-12C2992348D5}"/>
                </a:ext>
              </a:extLst>
            </p:cNvPr>
            <p:cNvSpPr/>
            <p:nvPr/>
          </p:nvSpPr>
          <p:spPr>
            <a:xfrm>
              <a:off x="5783442" y="6578367"/>
              <a:ext cx="457200" cy="301523"/>
            </a:xfrm>
            <a:prstGeom prst="rect">
              <a:avLst/>
            </a:prstGeom>
            <a:solidFill>
              <a:srgbClr val="F68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86B854C-B044-42CB-96E1-E5C54EBC395D}"/>
                </a:ext>
              </a:extLst>
            </p:cNvPr>
            <p:cNvSpPr/>
            <p:nvPr/>
          </p:nvSpPr>
          <p:spPr>
            <a:xfrm>
              <a:off x="6523128" y="6566416"/>
              <a:ext cx="457200" cy="301523"/>
            </a:xfrm>
            <a:prstGeom prst="rect">
              <a:avLst/>
            </a:prstGeom>
            <a:solidFill>
              <a:srgbClr val="F374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8D5D764-1262-43F0-AF82-36210DCCD9CA}"/>
                </a:ext>
              </a:extLst>
            </p:cNvPr>
            <p:cNvSpPr/>
            <p:nvPr/>
          </p:nvSpPr>
          <p:spPr>
            <a:xfrm>
              <a:off x="4305516" y="6578367"/>
              <a:ext cx="457200" cy="301523"/>
            </a:xfrm>
            <a:prstGeom prst="rect">
              <a:avLst/>
            </a:prstGeom>
            <a:solidFill>
              <a:srgbClr val="0066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0" name="Image 15" descr="Une image contenant ciel, extérieur, bâtiment, pont&#10;&#10;Description générée automatiquement">
              <a:extLst>
                <a:ext uri="{FF2B5EF4-FFF2-40B4-BE49-F238E27FC236}">
                  <a16:creationId xmlns:a16="http://schemas.microsoft.com/office/drawing/2014/main" id="{C97382EC-5F5E-4B45-BA48-10504FBF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2629" y="-658"/>
              <a:ext cx="3459367" cy="188584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Parallélogramme 13">
            <a:extLst>
              <a:ext uri="{FF2B5EF4-FFF2-40B4-BE49-F238E27FC236}">
                <a16:creationId xmlns:a16="http://schemas.microsoft.com/office/drawing/2014/main" id="{FA42A6B8-A26A-44A1-838A-28EB933A43B8}"/>
              </a:ext>
            </a:extLst>
          </p:cNvPr>
          <p:cNvSpPr/>
          <p:nvPr/>
        </p:nvSpPr>
        <p:spPr>
          <a:xfrm>
            <a:off x="6055659" y="0"/>
            <a:ext cx="3687720" cy="1888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08D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8602BEC-B085-4F76-B844-2BB9F61A5168}"/>
              </a:ext>
            </a:extLst>
          </p:cNvPr>
          <p:cNvSpPr txBox="1"/>
          <p:nvPr/>
        </p:nvSpPr>
        <p:spPr>
          <a:xfrm>
            <a:off x="329184" y="301998"/>
            <a:ext cx="8403445" cy="131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cs typeface="Helvetica" pitchFamily="34"/>
              </a:rPr>
              <a:t>Exemple chiffré</a:t>
            </a:r>
          </a:p>
        </p:txBody>
      </p:sp>
      <p:sp>
        <p:nvSpPr>
          <p:cNvPr id="16" name="Text Box 136">
            <a:extLst>
              <a:ext uri="{FF2B5EF4-FFF2-40B4-BE49-F238E27FC236}">
                <a16:creationId xmlns:a16="http://schemas.microsoft.com/office/drawing/2014/main" id="{07AC618E-4DEA-4A4B-8918-4155BE685F4A}"/>
              </a:ext>
            </a:extLst>
          </p:cNvPr>
          <p:cNvSpPr txBox="1"/>
          <p:nvPr/>
        </p:nvSpPr>
        <p:spPr>
          <a:xfrm>
            <a:off x="393704" y="4724952"/>
            <a:ext cx="11334746" cy="534402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de couverture solaire  : Tcouv = 10 000 / 20 000 = 50 % </a:t>
            </a:r>
          </a:p>
        </p:txBody>
      </p:sp>
      <p:sp>
        <p:nvSpPr>
          <p:cNvPr id="17" name="Text Box 137">
            <a:extLst>
              <a:ext uri="{FF2B5EF4-FFF2-40B4-BE49-F238E27FC236}">
                <a16:creationId xmlns:a16="http://schemas.microsoft.com/office/drawing/2014/main" id="{1146BDD1-6662-4565-9C1F-001105277A8E}"/>
              </a:ext>
            </a:extLst>
          </p:cNvPr>
          <p:cNvSpPr txBox="1"/>
          <p:nvPr/>
        </p:nvSpPr>
        <p:spPr>
          <a:xfrm>
            <a:off x="391582" y="5867952"/>
            <a:ext cx="11330513" cy="534402"/>
          </a:xfrm>
          <a:prstGeom prst="rect">
            <a:avLst/>
          </a:prstGeom>
          <a:noFill/>
          <a:ln w="9528" cap="flat">
            <a:solidFill>
              <a:srgbClr val="0000FF"/>
            </a:solidFill>
            <a:prstDash val="solid"/>
            <a:miter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d'économie d'énergie : Fsav = 10 000 / 36 000 = 28 %</a:t>
            </a:r>
          </a:p>
        </p:txBody>
      </p:sp>
      <p:pic>
        <p:nvPicPr>
          <p:cNvPr id="18" name="Picture 2" descr="http://www.thermoradiances.ch/images/solaire/thermique/rtemagicc_grand_systeme.png.png">
            <a:extLst>
              <a:ext uri="{FF2B5EF4-FFF2-40B4-BE49-F238E27FC236}">
                <a16:creationId xmlns:a16="http://schemas.microsoft.com/office/drawing/2014/main" id="{3A2E272F-EF82-4112-9AC2-33DE7EC560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812" r="30174" b="9875"/>
          <a:stretch>
            <a:fillRect/>
          </a:stretch>
        </p:blipFill>
        <p:spPr>
          <a:xfrm>
            <a:off x="5471586" y="2402971"/>
            <a:ext cx="1974847" cy="140546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9" name="Connecteur droit 4">
            <a:extLst>
              <a:ext uri="{FF2B5EF4-FFF2-40B4-BE49-F238E27FC236}">
                <a16:creationId xmlns:a16="http://schemas.microsoft.com/office/drawing/2014/main" id="{40D2E55C-8197-4284-BA97-220AE231FCBF}"/>
              </a:ext>
            </a:extLst>
          </p:cNvPr>
          <p:cNvCxnSpPr/>
          <p:nvPr/>
        </p:nvCxnSpPr>
        <p:spPr>
          <a:xfrm>
            <a:off x="6356351" y="2885573"/>
            <a:ext cx="1401235" cy="0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prstDash val="solid"/>
            <a:round/>
          </a:ln>
        </p:spPr>
      </p:cxnSp>
      <p:pic>
        <p:nvPicPr>
          <p:cNvPr id="20" name="Picture 2" descr="http://www.thermoradiances.ch/images/solaire/thermique/rtemagicc_grand_systeme.png.png">
            <a:extLst>
              <a:ext uri="{FF2B5EF4-FFF2-40B4-BE49-F238E27FC236}">
                <a16:creationId xmlns:a16="http://schemas.microsoft.com/office/drawing/2014/main" id="{F0FFD91F-AC19-4B32-83D7-79139CFBD6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018" t="9875" r="54247" b="64658"/>
          <a:stretch>
            <a:fillRect/>
          </a:stretch>
        </p:blipFill>
        <p:spPr>
          <a:xfrm>
            <a:off x="7056964" y="2686599"/>
            <a:ext cx="404283" cy="40005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1" name="Groupe 7">
            <a:extLst>
              <a:ext uri="{FF2B5EF4-FFF2-40B4-BE49-F238E27FC236}">
                <a16:creationId xmlns:a16="http://schemas.microsoft.com/office/drawing/2014/main" id="{AA9B6C40-1A90-4F91-BC5E-FADBD5144A71}"/>
              </a:ext>
            </a:extLst>
          </p:cNvPr>
          <p:cNvGrpSpPr/>
          <p:nvPr/>
        </p:nvGrpSpPr>
        <p:grpSpPr>
          <a:xfrm>
            <a:off x="895353" y="2011388"/>
            <a:ext cx="4721631" cy="2063745"/>
            <a:chOff x="895353" y="1449918"/>
            <a:chExt cx="4721631" cy="2063745"/>
          </a:xfrm>
        </p:grpSpPr>
        <p:pic>
          <p:nvPicPr>
            <p:cNvPr id="22" name="Picture 4" descr="http://www.thermoradiances.ch/images/solaire/thermique/rtemagicc_grand_systeme.png.png">
              <a:extLst>
                <a:ext uri="{FF2B5EF4-FFF2-40B4-BE49-F238E27FC236}">
                  <a16:creationId xmlns:a16="http://schemas.microsoft.com/office/drawing/2014/main" id="{EB3AC20D-EE2C-4EB9-885F-18F080F72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56589"/>
            <a:stretch>
              <a:fillRect/>
            </a:stretch>
          </p:blipFill>
          <p:spPr>
            <a:xfrm>
              <a:off x="895353" y="1449918"/>
              <a:ext cx="3060853" cy="20637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3" name="Picture 2" descr="http://www.thermoradiances.ch/images/solaire/thermique/rtemagicc_grand_systeme.png.png">
              <a:extLst>
                <a:ext uri="{FF2B5EF4-FFF2-40B4-BE49-F238E27FC236}">
                  <a16:creationId xmlns:a16="http://schemas.microsoft.com/office/drawing/2014/main" id="{862BA814-8B9A-41D8-B0A6-EAA22F714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5864" t="80251"/>
            <a:stretch>
              <a:fillRect/>
            </a:stretch>
          </p:blipFill>
          <p:spPr>
            <a:xfrm>
              <a:off x="3937726" y="3106070"/>
              <a:ext cx="996723" cy="40759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Text Box 126">
              <a:extLst>
                <a:ext uri="{FF2B5EF4-FFF2-40B4-BE49-F238E27FC236}">
                  <a16:creationId xmlns:a16="http://schemas.microsoft.com/office/drawing/2014/main" id="{04B37B20-40A5-4F35-A9C0-01C054603BAE}"/>
                </a:ext>
              </a:extLst>
            </p:cNvPr>
            <p:cNvSpPr txBox="1"/>
            <p:nvPr/>
          </p:nvSpPr>
          <p:spPr>
            <a:xfrm>
              <a:off x="3910321" y="2229526"/>
              <a:ext cx="1706663" cy="4521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122767" tIns="61383" rIns="122767" bIns="61383" anchor="t" anchorCtr="1" compatLnSpc="1">
              <a:spAutoFit/>
            </a:bodyPr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  <a:t>10 000 kWh</a:t>
              </a:r>
            </a:p>
          </p:txBody>
        </p:sp>
        <p:sp>
          <p:nvSpPr>
            <p:cNvPr id="25" name="AutoShape 127">
              <a:extLst>
                <a:ext uri="{FF2B5EF4-FFF2-40B4-BE49-F238E27FC236}">
                  <a16:creationId xmlns:a16="http://schemas.microsoft.com/office/drawing/2014/main" id="{17712E4E-DD7D-4158-B81C-A298C3F0FAAD}"/>
                </a:ext>
              </a:extLst>
            </p:cNvPr>
            <p:cNvSpPr/>
            <p:nvPr/>
          </p:nvSpPr>
          <p:spPr>
            <a:xfrm rot="16206948">
              <a:off x="4465709" y="2540668"/>
              <a:ext cx="300179" cy="601346"/>
            </a:xfrm>
            <a:custGeom>
              <a:avLst>
                <a:gd name="f0" fmla="val 16153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pin 0 f1 10800"/>
                <a:gd name="f15" fmla="pin 0 f0 21600"/>
                <a:gd name="f16" fmla="*/ f10 f2 1"/>
                <a:gd name="f17" fmla="*/ f11 f2 1"/>
                <a:gd name="f18" fmla="val f14"/>
                <a:gd name="f19" fmla="val f15"/>
                <a:gd name="f20" fmla="+- 21600 0 f14"/>
                <a:gd name="f21" fmla="*/ f14 f12 1"/>
                <a:gd name="f22" fmla="*/ f15 f13 1"/>
                <a:gd name="f23" fmla="*/ 0 f13 1"/>
                <a:gd name="f24" fmla="*/ 0 f12 1"/>
                <a:gd name="f25" fmla="*/ f16 1 f4"/>
                <a:gd name="f26" fmla="*/ 21600 f12 1"/>
                <a:gd name="f27" fmla="*/ f17 1 f4"/>
                <a:gd name="f28" fmla="+- 21600 0 f19"/>
                <a:gd name="f29" fmla="*/ f18 f12 1"/>
                <a:gd name="f30" fmla="*/ f20 f12 1"/>
                <a:gd name="f31" fmla="*/ f19 f13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3 1"/>
              </a:gdLst>
              <a:ahLst>
                <a:ahXY gdRefX="f1" minX="f7" maxX="f9" gdRefY="f0" minY="f7" maxY="f8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4" y="f31"/>
                </a:cxn>
                <a:cxn ang="f33">
                  <a:pos x="f26" y="f31"/>
                </a:cxn>
              </a:cxnLst>
              <a:rect l="f29" t="f23" r="f30" b="f37"/>
              <a:pathLst>
                <a:path w="21600" h="21600">
                  <a:moveTo>
                    <a:pt x="f18" y="f7"/>
                  </a:moveTo>
                  <a:lnTo>
                    <a:pt x="f18" y="f19"/>
                  </a:lnTo>
                  <a:lnTo>
                    <a:pt x="f7" y="f19"/>
                  </a:lnTo>
                  <a:lnTo>
                    <a:pt x="f9" y="f8"/>
                  </a:lnTo>
                  <a:lnTo>
                    <a:pt x="f8" y="f19"/>
                  </a:lnTo>
                  <a:lnTo>
                    <a:pt x="f20" y="f19"/>
                  </a:lnTo>
                  <a:lnTo>
                    <a:pt x="f20" y="f7"/>
                  </a:lnTo>
                  <a:close/>
                </a:path>
              </a:pathLst>
            </a:custGeom>
            <a:solidFill>
              <a:srgbClr val="00FF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</p:grpSp>
      <p:sp>
        <p:nvSpPr>
          <p:cNvPr id="26" name="Text Box 123">
            <a:extLst>
              <a:ext uri="{FF2B5EF4-FFF2-40B4-BE49-F238E27FC236}">
                <a16:creationId xmlns:a16="http://schemas.microsoft.com/office/drawing/2014/main" id="{42F1EDB2-EC7A-48D6-83EA-32BE7F3851FD}"/>
              </a:ext>
            </a:extLst>
          </p:cNvPr>
          <p:cNvSpPr txBox="1"/>
          <p:nvPr/>
        </p:nvSpPr>
        <p:spPr>
          <a:xfrm>
            <a:off x="7999628" y="2244222"/>
            <a:ext cx="1706663" cy="45219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MS PGothic" pitchFamily="34"/>
              </a:rPr>
              <a:t>20 000 kWh</a:t>
            </a:r>
          </a:p>
        </p:txBody>
      </p:sp>
      <p:sp>
        <p:nvSpPr>
          <p:cNvPr id="27" name="Text Box 146">
            <a:extLst>
              <a:ext uri="{FF2B5EF4-FFF2-40B4-BE49-F238E27FC236}">
                <a16:creationId xmlns:a16="http://schemas.microsoft.com/office/drawing/2014/main" id="{00FED9A2-D3D0-4C0A-9F84-5B72F3D473BC}"/>
              </a:ext>
            </a:extLst>
          </p:cNvPr>
          <p:cNvSpPr txBox="1"/>
          <p:nvPr/>
        </p:nvSpPr>
        <p:spPr>
          <a:xfrm>
            <a:off x="7931148" y="2775506"/>
            <a:ext cx="2038353" cy="411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15 000 kWh</a:t>
            </a:r>
          </a:p>
        </p:txBody>
      </p:sp>
      <p:sp>
        <p:nvSpPr>
          <p:cNvPr id="28" name="AutoShape 145">
            <a:extLst>
              <a:ext uri="{FF2B5EF4-FFF2-40B4-BE49-F238E27FC236}">
                <a16:creationId xmlns:a16="http://schemas.microsoft.com/office/drawing/2014/main" id="{BC34CEA3-E621-4C40-A9CD-395B4B615D97}"/>
              </a:ext>
            </a:extLst>
          </p:cNvPr>
          <p:cNvSpPr/>
          <p:nvPr/>
        </p:nvSpPr>
        <p:spPr>
          <a:xfrm rot="17657711">
            <a:off x="7896224" y="2727877"/>
            <a:ext cx="211665" cy="370414"/>
          </a:xfrm>
          <a:custGeom>
            <a:avLst>
              <a:gd name="f0" fmla="val 161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10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29" name="AutoShape 145">
            <a:extLst>
              <a:ext uri="{FF2B5EF4-FFF2-40B4-BE49-F238E27FC236}">
                <a16:creationId xmlns:a16="http://schemas.microsoft.com/office/drawing/2014/main" id="{F7996B67-FC23-4132-8D74-8B597D7A007F}"/>
              </a:ext>
            </a:extLst>
          </p:cNvPr>
          <p:cNvSpPr/>
          <p:nvPr/>
        </p:nvSpPr>
        <p:spPr>
          <a:xfrm rot="16200004">
            <a:off x="7658104" y="2286554"/>
            <a:ext cx="211665" cy="372535"/>
          </a:xfrm>
          <a:custGeom>
            <a:avLst>
              <a:gd name="f0" fmla="val 161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0000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ABF0AAA-FACC-4E2A-BD69-68BA457E76A9}"/>
              </a:ext>
            </a:extLst>
          </p:cNvPr>
          <p:cNvSpPr/>
          <p:nvPr/>
        </p:nvSpPr>
        <p:spPr>
          <a:xfrm>
            <a:off x="6398687" y="3086658"/>
            <a:ext cx="1145112" cy="69003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cxnSp>
        <p:nvCxnSpPr>
          <p:cNvPr id="31" name="Connecteur droit 4">
            <a:extLst>
              <a:ext uri="{FF2B5EF4-FFF2-40B4-BE49-F238E27FC236}">
                <a16:creationId xmlns:a16="http://schemas.microsoft.com/office/drawing/2014/main" id="{B9D1DC1C-A578-4906-97C5-61FE18107D58}"/>
              </a:ext>
            </a:extLst>
          </p:cNvPr>
          <p:cNvCxnSpPr/>
          <p:nvPr/>
        </p:nvCxnSpPr>
        <p:spPr>
          <a:xfrm>
            <a:off x="6366930" y="3598887"/>
            <a:ext cx="620183" cy="2112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prstDash val="solid"/>
            <a:round/>
          </a:ln>
        </p:spPr>
      </p:cxnSp>
      <p:cxnSp>
        <p:nvCxnSpPr>
          <p:cNvPr id="32" name="Connecteur droit 4">
            <a:extLst>
              <a:ext uri="{FF2B5EF4-FFF2-40B4-BE49-F238E27FC236}">
                <a16:creationId xmlns:a16="http://schemas.microsoft.com/office/drawing/2014/main" id="{3F31C6A6-E9DF-42A6-B5FB-E877BD749288}"/>
              </a:ext>
            </a:extLst>
          </p:cNvPr>
          <p:cNvCxnSpPr/>
          <p:nvPr/>
        </p:nvCxnSpPr>
        <p:spPr>
          <a:xfrm>
            <a:off x="6347883" y="3264454"/>
            <a:ext cx="622304" cy="0"/>
          </a:xfrm>
          <a:prstGeom prst="straightConnector1">
            <a:avLst/>
          </a:prstGeom>
          <a:noFill/>
          <a:ln w="25402" cap="flat">
            <a:solidFill>
              <a:srgbClr val="FF0101"/>
            </a:solidFill>
            <a:prstDash val="solid"/>
            <a:round/>
          </a:ln>
        </p:spPr>
      </p:cxnSp>
      <p:sp>
        <p:nvSpPr>
          <p:cNvPr id="33" name="AutoShape 122">
            <a:extLst>
              <a:ext uri="{FF2B5EF4-FFF2-40B4-BE49-F238E27FC236}">
                <a16:creationId xmlns:a16="http://schemas.microsoft.com/office/drawing/2014/main" id="{FE64B34F-BD47-4549-91EA-846938AC656A}"/>
              </a:ext>
            </a:extLst>
          </p:cNvPr>
          <p:cNvSpPr/>
          <p:nvPr/>
        </p:nvSpPr>
        <p:spPr>
          <a:xfrm rot="16206932" flipV="1">
            <a:off x="7124702" y="3143810"/>
            <a:ext cx="304796" cy="601135"/>
          </a:xfrm>
          <a:custGeom>
            <a:avLst>
              <a:gd name="f0" fmla="val 174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00FF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4" name="Text Box 143">
            <a:extLst>
              <a:ext uri="{FF2B5EF4-FFF2-40B4-BE49-F238E27FC236}">
                <a16:creationId xmlns:a16="http://schemas.microsoft.com/office/drawing/2014/main" id="{7CA11D55-01CA-42CF-B185-E5C6B30EE232}"/>
              </a:ext>
            </a:extLst>
          </p:cNvPr>
          <p:cNvSpPr txBox="1"/>
          <p:nvPr/>
        </p:nvSpPr>
        <p:spPr>
          <a:xfrm>
            <a:off x="7027035" y="3622167"/>
            <a:ext cx="3179826" cy="4521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ea typeface="MS PGothic" pitchFamily="34"/>
              </a:rPr>
              <a:t>Qapp,utile : 26 000 kWh</a:t>
            </a:r>
          </a:p>
        </p:txBody>
      </p:sp>
      <p:cxnSp>
        <p:nvCxnSpPr>
          <p:cNvPr id="35" name="Connecteur droit 4">
            <a:extLst>
              <a:ext uri="{FF2B5EF4-FFF2-40B4-BE49-F238E27FC236}">
                <a16:creationId xmlns:a16="http://schemas.microsoft.com/office/drawing/2014/main" id="{9A29B34C-8044-47BC-8814-F234DBAB5065}"/>
              </a:ext>
            </a:extLst>
          </p:cNvPr>
          <p:cNvCxnSpPr/>
          <p:nvPr/>
        </p:nvCxnSpPr>
        <p:spPr>
          <a:xfrm>
            <a:off x="3845984" y="3594653"/>
            <a:ext cx="1826679" cy="4234"/>
          </a:xfrm>
          <a:prstGeom prst="straightConnector1">
            <a:avLst/>
          </a:prstGeom>
          <a:noFill/>
          <a:ln w="25402" cap="flat">
            <a:solidFill>
              <a:srgbClr val="E58671"/>
            </a:solidFill>
            <a:prstDash val="solid"/>
            <a:round/>
          </a:ln>
        </p:spPr>
      </p:cxnSp>
      <p:sp>
        <p:nvSpPr>
          <p:cNvPr id="36" name="AutoShape 145">
            <a:extLst>
              <a:ext uri="{FF2B5EF4-FFF2-40B4-BE49-F238E27FC236}">
                <a16:creationId xmlns:a16="http://schemas.microsoft.com/office/drawing/2014/main" id="{B153F893-F2F7-41CF-BE08-17201DCEBE0E}"/>
              </a:ext>
            </a:extLst>
          </p:cNvPr>
          <p:cNvSpPr/>
          <p:nvPr/>
        </p:nvSpPr>
        <p:spPr>
          <a:xfrm rot="13587350">
            <a:off x="5965828" y="2147920"/>
            <a:ext cx="107944" cy="283628"/>
          </a:xfrm>
          <a:custGeom>
            <a:avLst>
              <a:gd name="f0" fmla="val 179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10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7" name="Text Box 146">
            <a:extLst>
              <a:ext uri="{FF2B5EF4-FFF2-40B4-BE49-F238E27FC236}">
                <a16:creationId xmlns:a16="http://schemas.microsoft.com/office/drawing/2014/main" id="{ADF09949-B211-420A-90C1-5231A857DCA8}"/>
              </a:ext>
            </a:extLst>
          </p:cNvPr>
          <p:cNvSpPr txBox="1"/>
          <p:nvPr/>
        </p:nvSpPr>
        <p:spPr>
          <a:xfrm>
            <a:off x="5780617" y="1930957"/>
            <a:ext cx="1686985" cy="329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33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1 000 kWh</a:t>
            </a:r>
          </a:p>
        </p:txBody>
      </p:sp>
    </p:spTree>
    <p:extLst>
      <p:ext uri="{BB962C8B-B14F-4D97-AF65-F5344CB8AC3E}">
        <p14:creationId xmlns:p14="http://schemas.microsoft.com/office/powerpoint/2010/main" val="16011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067F99A3-6F03-4057-84D7-B6C6476C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845" y="6002368"/>
            <a:ext cx="2250557" cy="126594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e 1">
            <a:extLst>
              <a:ext uri="{FF2B5EF4-FFF2-40B4-BE49-F238E27FC236}">
                <a16:creationId xmlns:a16="http://schemas.microsoft.com/office/drawing/2014/main" id="{E2ECF6F0-4EB9-4ECC-92F6-02B8714F74AA}"/>
              </a:ext>
            </a:extLst>
          </p:cNvPr>
          <p:cNvGrpSpPr/>
          <p:nvPr/>
        </p:nvGrpSpPr>
        <p:grpSpPr>
          <a:xfrm>
            <a:off x="-9" y="-658"/>
            <a:ext cx="12192005" cy="6880548"/>
            <a:chOff x="-9" y="-658"/>
            <a:chExt cx="12192005" cy="6880548"/>
          </a:xfrm>
        </p:grpSpPr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266F633D-D4F5-422E-88EA-DD744F03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" y="6288036"/>
              <a:ext cx="860989" cy="5805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27290C0-5E9D-4D10-A454-A29CCC9925C3}"/>
                </a:ext>
              </a:extLst>
            </p:cNvPr>
            <p:cNvSpPr/>
            <p:nvPr/>
          </p:nvSpPr>
          <p:spPr>
            <a:xfrm>
              <a:off x="-9" y="0"/>
              <a:ext cx="12032516" cy="1885840"/>
            </a:xfrm>
            <a:prstGeom prst="rect">
              <a:avLst/>
            </a:prstGeom>
            <a:solidFill>
              <a:srgbClr val="F08D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08D64"/>
                </a:solidFill>
                <a:uFillTx/>
                <a:latin typeface="Calibri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B47338-55CC-472F-8E1E-864F50E2E459}"/>
                </a:ext>
              </a:extLst>
            </p:cNvPr>
            <p:cNvSpPr/>
            <p:nvPr/>
          </p:nvSpPr>
          <p:spPr>
            <a:xfrm>
              <a:off x="5044479" y="6578367"/>
              <a:ext cx="457200" cy="301523"/>
            </a:xfrm>
            <a:prstGeom prst="rect">
              <a:avLst/>
            </a:prstGeom>
            <a:solidFill>
              <a:srgbClr val="FCC9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8B0E3A2-CF78-41CF-B457-12C2992348D5}"/>
                </a:ext>
              </a:extLst>
            </p:cNvPr>
            <p:cNvSpPr/>
            <p:nvPr/>
          </p:nvSpPr>
          <p:spPr>
            <a:xfrm>
              <a:off x="5783442" y="6578367"/>
              <a:ext cx="457200" cy="301523"/>
            </a:xfrm>
            <a:prstGeom prst="rect">
              <a:avLst/>
            </a:prstGeom>
            <a:solidFill>
              <a:srgbClr val="F68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86B854C-B044-42CB-96E1-E5C54EBC395D}"/>
                </a:ext>
              </a:extLst>
            </p:cNvPr>
            <p:cNvSpPr/>
            <p:nvPr/>
          </p:nvSpPr>
          <p:spPr>
            <a:xfrm>
              <a:off x="6523128" y="6566416"/>
              <a:ext cx="457200" cy="301523"/>
            </a:xfrm>
            <a:prstGeom prst="rect">
              <a:avLst/>
            </a:prstGeom>
            <a:solidFill>
              <a:srgbClr val="F374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8D5D764-1262-43F0-AF82-36210DCCD9CA}"/>
                </a:ext>
              </a:extLst>
            </p:cNvPr>
            <p:cNvSpPr/>
            <p:nvPr/>
          </p:nvSpPr>
          <p:spPr>
            <a:xfrm>
              <a:off x="4305516" y="6578367"/>
              <a:ext cx="457200" cy="301523"/>
            </a:xfrm>
            <a:prstGeom prst="rect">
              <a:avLst/>
            </a:prstGeom>
            <a:solidFill>
              <a:srgbClr val="0066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0" name="Image 15" descr="Une image contenant ciel, extérieur, bâtiment, pont&#10;&#10;Description générée automatiquement">
              <a:extLst>
                <a:ext uri="{FF2B5EF4-FFF2-40B4-BE49-F238E27FC236}">
                  <a16:creationId xmlns:a16="http://schemas.microsoft.com/office/drawing/2014/main" id="{C97382EC-5F5E-4B45-BA48-10504FBF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2629" y="-658"/>
              <a:ext cx="3459367" cy="188584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Parallélogramme 13">
            <a:extLst>
              <a:ext uri="{FF2B5EF4-FFF2-40B4-BE49-F238E27FC236}">
                <a16:creationId xmlns:a16="http://schemas.microsoft.com/office/drawing/2014/main" id="{FA42A6B8-A26A-44A1-838A-28EB933A43B8}"/>
              </a:ext>
            </a:extLst>
          </p:cNvPr>
          <p:cNvSpPr/>
          <p:nvPr/>
        </p:nvSpPr>
        <p:spPr>
          <a:xfrm>
            <a:off x="6055659" y="0"/>
            <a:ext cx="3687720" cy="1888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08D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8602BEC-B085-4F76-B844-2BB9F61A5168}"/>
              </a:ext>
            </a:extLst>
          </p:cNvPr>
          <p:cNvSpPr txBox="1"/>
          <p:nvPr/>
        </p:nvSpPr>
        <p:spPr>
          <a:xfrm>
            <a:off x="329184" y="301998"/>
            <a:ext cx="8403445" cy="131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005EA8"/>
                </a:solidFill>
                <a:latin typeface="Helvetica" pitchFamily="34"/>
                <a:cs typeface="Helvetica" pitchFamily="34"/>
              </a:rPr>
              <a:t>Exemple chiffré avec "bouclage solaire"</a:t>
            </a:r>
          </a:p>
        </p:txBody>
      </p:sp>
      <p:sp>
        <p:nvSpPr>
          <p:cNvPr id="14" name="Text Box 136">
            <a:extLst>
              <a:ext uri="{FF2B5EF4-FFF2-40B4-BE49-F238E27FC236}">
                <a16:creationId xmlns:a16="http://schemas.microsoft.com/office/drawing/2014/main" id="{4E41FCA8-B2AC-4F9D-85B1-ECADFB451D64}"/>
              </a:ext>
            </a:extLst>
          </p:cNvPr>
          <p:cNvSpPr txBox="1"/>
          <p:nvPr/>
        </p:nvSpPr>
        <p:spPr>
          <a:xfrm>
            <a:off x="393704" y="4949544"/>
            <a:ext cx="11334746" cy="534402"/>
          </a:xfrm>
          <a:prstGeom prst="rect">
            <a:avLst/>
          </a:prstGeom>
          <a:noFill/>
          <a:ln w="9528" cap="flat">
            <a:solidFill>
              <a:srgbClr val="FF3300"/>
            </a:solidFill>
            <a:prstDash val="solid"/>
            <a:miter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de couverture solaire  : Tcouv = 10 000 / 20 000 = 50 % </a:t>
            </a:r>
          </a:p>
        </p:txBody>
      </p:sp>
      <p:sp>
        <p:nvSpPr>
          <p:cNvPr id="15" name="Text Box 137">
            <a:extLst>
              <a:ext uri="{FF2B5EF4-FFF2-40B4-BE49-F238E27FC236}">
                <a16:creationId xmlns:a16="http://schemas.microsoft.com/office/drawing/2014/main" id="{6B5EA920-7E81-4DE1-8766-E9E4E950D063}"/>
              </a:ext>
            </a:extLst>
          </p:cNvPr>
          <p:cNvSpPr txBox="1"/>
          <p:nvPr/>
        </p:nvSpPr>
        <p:spPr>
          <a:xfrm>
            <a:off x="391582" y="5643368"/>
            <a:ext cx="11330513" cy="534402"/>
          </a:xfrm>
          <a:prstGeom prst="rect">
            <a:avLst/>
          </a:prstGeom>
          <a:noFill/>
          <a:ln w="9528" cap="flat">
            <a:solidFill>
              <a:srgbClr val="0000FF"/>
            </a:solidFill>
            <a:prstDash val="solid"/>
            <a:miter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6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t>Taux d'économie d'énergie : Fsav = 12 000 / 36 000 = 33 %</a:t>
            </a:r>
          </a:p>
        </p:txBody>
      </p:sp>
      <p:pic>
        <p:nvPicPr>
          <p:cNvPr id="16" name="Picture 2" descr="http://www.thermoradiances.ch/images/solaire/thermique/rtemagicc_grand_systeme.png.png">
            <a:extLst>
              <a:ext uri="{FF2B5EF4-FFF2-40B4-BE49-F238E27FC236}">
                <a16:creationId xmlns:a16="http://schemas.microsoft.com/office/drawing/2014/main" id="{EA293910-EAF5-4D0F-80BD-A89286F379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812" r="30174" b="9875"/>
          <a:stretch>
            <a:fillRect/>
          </a:stretch>
        </p:blipFill>
        <p:spPr>
          <a:xfrm>
            <a:off x="6633633" y="2657198"/>
            <a:ext cx="1974847" cy="140334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" name="Connecteur droit 4">
            <a:extLst>
              <a:ext uri="{FF2B5EF4-FFF2-40B4-BE49-F238E27FC236}">
                <a16:creationId xmlns:a16="http://schemas.microsoft.com/office/drawing/2014/main" id="{FEB25A67-B6D7-4810-9D94-215711A61F2F}"/>
              </a:ext>
            </a:extLst>
          </p:cNvPr>
          <p:cNvCxnSpPr/>
          <p:nvPr/>
        </p:nvCxnSpPr>
        <p:spPr>
          <a:xfrm>
            <a:off x="7452780" y="3137679"/>
            <a:ext cx="1401236" cy="0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prstDash val="solid"/>
            <a:round/>
          </a:ln>
        </p:spPr>
      </p:cxnSp>
      <p:pic>
        <p:nvPicPr>
          <p:cNvPr id="18" name="Picture 2" descr="http://www.thermoradiances.ch/images/solaire/thermique/rtemagicc_grand_systeme.png.png">
            <a:extLst>
              <a:ext uri="{FF2B5EF4-FFF2-40B4-BE49-F238E27FC236}">
                <a16:creationId xmlns:a16="http://schemas.microsoft.com/office/drawing/2014/main" id="{A19FC5B4-8194-46B6-BC1E-3514E5331D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018" t="9875" r="54247" b="64658"/>
          <a:stretch>
            <a:fillRect/>
          </a:stretch>
        </p:blipFill>
        <p:spPr>
          <a:xfrm>
            <a:off x="8219020" y="2938715"/>
            <a:ext cx="404283" cy="40005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9" name="Groupe 7">
            <a:extLst>
              <a:ext uri="{FF2B5EF4-FFF2-40B4-BE49-F238E27FC236}">
                <a16:creationId xmlns:a16="http://schemas.microsoft.com/office/drawing/2014/main" id="{EDE83935-C1CF-47E0-B425-4AE4A2582671}"/>
              </a:ext>
            </a:extLst>
          </p:cNvPr>
          <p:cNvGrpSpPr/>
          <p:nvPr/>
        </p:nvGrpSpPr>
        <p:grpSpPr>
          <a:xfrm>
            <a:off x="895353" y="1791481"/>
            <a:ext cx="5891616" cy="2508253"/>
            <a:chOff x="895353" y="1005419"/>
            <a:chExt cx="5891616" cy="2508253"/>
          </a:xfrm>
        </p:grpSpPr>
        <p:pic>
          <p:nvPicPr>
            <p:cNvPr id="20" name="Picture 4" descr="http://www.thermoradiances.ch/images/solaire/thermique/rtemagicc_grand_systeme.png.png">
              <a:extLst>
                <a:ext uri="{FF2B5EF4-FFF2-40B4-BE49-F238E27FC236}">
                  <a16:creationId xmlns:a16="http://schemas.microsoft.com/office/drawing/2014/main" id="{A3EE59CE-5ACE-405C-A2AE-30717834F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56589"/>
            <a:stretch>
              <a:fillRect/>
            </a:stretch>
          </p:blipFill>
          <p:spPr>
            <a:xfrm>
              <a:off x="895353" y="1450915"/>
              <a:ext cx="3061520" cy="206274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1" name="Picture 2" descr="http://www.thermoradiances.ch/images/solaire/thermique/rtemagicc_grand_systeme.png.png">
              <a:extLst>
                <a:ext uri="{FF2B5EF4-FFF2-40B4-BE49-F238E27FC236}">
                  <a16:creationId xmlns:a16="http://schemas.microsoft.com/office/drawing/2014/main" id="{28BBA9E7-DD99-4E79-A4F7-29930EE57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5864" t="80251"/>
            <a:stretch>
              <a:fillRect/>
            </a:stretch>
          </p:blipFill>
          <p:spPr>
            <a:xfrm>
              <a:off x="3938384" y="3106271"/>
              <a:ext cx="996933" cy="40740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Text Box 126">
              <a:extLst>
                <a:ext uri="{FF2B5EF4-FFF2-40B4-BE49-F238E27FC236}">
                  <a16:creationId xmlns:a16="http://schemas.microsoft.com/office/drawing/2014/main" id="{7586E164-2AAA-4AF6-B8E6-A9BC93570EC5}"/>
                </a:ext>
              </a:extLst>
            </p:cNvPr>
            <p:cNvSpPr txBox="1"/>
            <p:nvPr/>
          </p:nvSpPr>
          <p:spPr>
            <a:xfrm>
              <a:off x="3841184" y="1005419"/>
              <a:ext cx="2945785" cy="20933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122767" tIns="61383" rIns="122767" bIns="61383" anchor="t" anchorCtr="1" compatLnSpc="1">
              <a:spAutoFit/>
            </a:bodyPr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  <a:t>Qsu =</a:t>
              </a:r>
              <a:b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</a:br>
              <a: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  <a:t>2 000 kWh</a:t>
              </a:r>
              <a:b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</a:br>
              <a: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  <a:t>d'apport au bouclage</a:t>
              </a:r>
            </a:p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133" b="0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ea typeface="MS PGothic" pitchFamily="34"/>
              </a:endParaRPr>
            </a:p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  <a:t>+ 10 000 kWh</a:t>
              </a:r>
              <a:b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</a:br>
              <a:r>
                <a:rPr lang="fr-FR" sz="2133" b="0" i="0" u="none" strike="noStrike" kern="1200" cap="none" spc="0" baseline="0">
                  <a:solidFill>
                    <a:srgbClr val="00FF00"/>
                  </a:solidFill>
                  <a:uFillTx/>
                  <a:latin typeface="Arial" pitchFamily="34"/>
                  <a:ea typeface="MS PGothic" pitchFamily="34"/>
                </a:rPr>
                <a:t>d'apports au soutirage</a:t>
              </a:r>
            </a:p>
          </p:txBody>
        </p:sp>
        <p:sp>
          <p:nvSpPr>
            <p:cNvPr id="23" name="AutoShape 127">
              <a:extLst>
                <a:ext uri="{FF2B5EF4-FFF2-40B4-BE49-F238E27FC236}">
                  <a16:creationId xmlns:a16="http://schemas.microsoft.com/office/drawing/2014/main" id="{A3E4C1D0-C44B-4E6B-ABCD-CCA3585A9BD4}"/>
                </a:ext>
              </a:extLst>
            </p:cNvPr>
            <p:cNvSpPr/>
            <p:nvPr/>
          </p:nvSpPr>
          <p:spPr>
            <a:xfrm rot="16206948">
              <a:off x="5440561" y="2998153"/>
              <a:ext cx="300032" cy="601474"/>
            </a:xfrm>
            <a:custGeom>
              <a:avLst>
                <a:gd name="f0" fmla="val 16157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pin 0 f1 10800"/>
                <a:gd name="f15" fmla="pin 0 f0 21600"/>
                <a:gd name="f16" fmla="*/ f10 f2 1"/>
                <a:gd name="f17" fmla="*/ f11 f2 1"/>
                <a:gd name="f18" fmla="val f14"/>
                <a:gd name="f19" fmla="val f15"/>
                <a:gd name="f20" fmla="+- 21600 0 f14"/>
                <a:gd name="f21" fmla="*/ f14 f12 1"/>
                <a:gd name="f22" fmla="*/ f15 f13 1"/>
                <a:gd name="f23" fmla="*/ 0 f13 1"/>
                <a:gd name="f24" fmla="*/ 0 f12 1"/>
                <a:gd name="f25" fmla="*/ f16 1 f4"/>
                <a:gd name="f26" fmla="*/ 21600 f12 1"/>
                <a:gd name="f27" fmla="*/ f17 1 f4"/>
                <a:gd name="f28" fmla="+- 21600 0 f19"/>
                <a:gd name="f29" fmla="*/ f18 f12 1"/>
                <a:gd name="f30" fmla="*/ f20 f12 1"/>
                <a:gd name="f31" fmla="*/ f19 f13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3 1"/>
              </a:gdLst>
              <a:ahLst>
                <a:ahXY gdRefX="f1" minX="f7" maxX="f9" gdRefY="f0" minY="f7" maxY="f8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4" y="f31"/>
                </a:cxn>
                <a:cxn ang="f33">
                  <a:pos x="f26" y="f31"/>
                </a:cxn>
              </a:cxnLst>
              <a:rect l="f29" t="f23" r="f30" b="f37"/>
              <a:pathLst>
                <a:path w="21600" h="21600">
                  <a:moveTo>
                    <a:pt x="f18" y="f7"/>
                  </a:moveTo>
                  <a:lnTo>
                    <a:pt x="f18" y="f19"/>
                  </a:lnTo>
                  <a:lnTo>
                    <a:pt x="f7" y="f19"/>
                  </a:lnTo>
                  <a:lnTo>
                    <a:pt x="f9" y="f8"/>
                  </a:lnTo>
                  <a:lnTo>
                    <a:pt x="f8" y="f19"/>
                  </a:lnTo>
                  <a:lnTo>
                    <a:pt x="f20" y="f19"/>
                  </a:lnTo>
                  <a:lnTo>
                    <a:pt x="f20" y="f7"/>
                  </a:lnTo>
                  <a:close/>
                </a:path>
              </a:pathLst>
            </a:custGeom>
            <a:solidFill>
              <a:srgbClr val="00FF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</p:grpSp>
      <p:sp>
        <p:nvSpPr>
          <p:cNvPr id="24" name="Text Box 123">
            <a:extLst>
              <a:ext uri="{FF2B5EF4-FFF2-40B4-BE49-F238E27FC236}">
                <a16:creationId xmlns:a16="http://schemas.microsoft.com/office/drawing/2014/main" id="{2F5A3BC0-61C5-4A14-8FD5-1897243B3E06}"/>
              </a:ext>
            </a:extLst>
          </p:cNvPr>
          <p:cNvSpPr txBox="1"/>
          <p:nvPr/>
        </p:nvSpPr>
        <p:spPr>
          <a:xfrm>
            <a:off x="9316190" y="2386262"/>
            <a:ext cx="1706663" cy="45219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MS PGothic" pitchFamily="34"/>
              </a:rPr>
              <a:t>20 000 kWh</a:t>
            </a:r>
          </a:p>
        </p:txBody>
      </p:sp>
      <p:sp>
        <p:nvSpPr>
          <p:cNvPr id="25" name="Text Box 146">
            <a:extLst>
              <a:ext uri="{FF2B5EF4-FFF2-40B4-BE49-F238E27FC236}">
                <a16:creationId xmlns:a16="http://schemas.microsoft.com/office/drawing/2014/main" id="{41F20A90-8581-4DC1-AE79-2234672987B0}"/>
              </a:ext>
            </a:extLst>
          </p:cNvPr>
          <p:cNvSpPr txBox="1"/>
          <p:nvPr/>
        </p:nvSpPr>
        <p:spPr>
          <a:xfrm>
            <a:off x="9095317" y="3027613"/>
            <a:ext cx="2036231" cy="411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67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15 000 kWh</a:t>
            </a:r>
          </a:p>
        </p:txBody>
      </p:sp>
      <p:sp>
        <p:nvSpPr>
          <p:cNvPr id="26" name="AutoShape 145">
            <a:extLst>
              <a:ext uri="{FF2B5EF4-FFF2-40B4-BE49-F238E27FC236}">
                <a16:creationId xmlns:a16="http://schemas.microsoft.com/office/drawing/2014/main" id="{3431AA19-EC79-432F-A37E-AB16C9C28910}"/>
              </a:ext>
            </a:extLst>
          </p:cNvPr>
          <p:cNvSpPr/>
          <p:nvPr/>
        </p:nvSpPr>
        <p:spPr>
          <a:xfrm rot="17657711">
            <a:off x="9058271" y="2979983"/>
            <a:ext cx="211665" cy="370414"/>
          </a:xfrm>
          <a:custGeom>
            <a:avLst>
              <a:gd name="f0" fmla="val 161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10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27" name="AutoShape 145">
            <a:extLst>
              <a:ext uri="{FF2B5EF4-FFF2-40B4-BE49-F238E27FC236}">
                <a16:creationId xmlns:a16="http://schemas.microsoft.com/office/drawing/2014/main" id="{2E896245-335C-4F3F-ADBD-78D083F178C8}"/>
              </a:ext>
            </a:extLst>
          </p:cNvPr>
          <p:cNvSpPr/>
          <p:nvPr/>
        </p:nvSpPr>
        <p:spPr>
          <a:xfrm rot="16200004">
            <a:off x="8820151" y="2540781"/>
            <a:ext cx="211665" cy="372535"/>
          </a:xfrm>
          <a:custGeom>
            <a:avLst>
              <a:gd name="f0" fmla="val 161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0000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D235EC03-8E3D-41BE-B76A-4A0C94812018}"/>
              </a:ext>
            </a:extLst>
          </p:cNvPr>
          <p:cNvSpPr/>
          <p:nvPr/>
        </p:nvSpPr>
        <p:spPr>
          <a:xfrm>
            <a:off x="7560734" y="3338765"/>
            <a:ext cx="1147233" cy="69215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cxnSp>
        <p:nvCxnSpPr>
          <p:cNvPr id="29" name="Connecteur droit 4">
            <a:extLst>
              <a:ext uri="{FF2B5EF4-FFF2-40B4-BE49-F238E27FC236}">
                <a16:creationId xmlns:a16="http://schemas.microsoft.com/office/drawing/2014/main" id="{910629E9-9214-45FF-BB66-299DB16595FD}"/>
              </a:ext>
            </a:extLst>
          </p:cNvPr>
          <p:cNvCxnSpPr/>
          <p:nvPr/>
        </p:nvCxnSpPr>
        <p:spPr>
          <a:xfrm>
            <a:off x="7528986" y="3850993"/>
            <a:ext cx="620183" cy="2122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prstDash val="solid"/>
            <a:round/>
          </a:ln>
        </p:spPr>
      </p:cxnSp>
      <p:cxnSp>
        <p:nvCxnSpPr>
          <p:cNvPr id="30" name="Connecteur droit 4">
            <a:extLst>
              <a:ext uri="{FF2B5EF4-FFF2-40B4-BE49-F238E27FC236}">
                <a16:creationId xmlns:a16="http://schemas.microsoft.com/office/drawing/2014/main" id="{E8EC7A55-9C14-43E5-BC72-CF7A37C844DE}"/>
              </a:ext>
            </a:extLst>
          </p:cNvPr>
          <p:cNvCxnSpPr/>
          <p:nvPr/>
        </p:nvCxnSpPr>
        <p:spPr>
          <a:xfrm>
            <a:off x="7509930" y="3516560"/>
            <a:ext cx="622304" cy="2122"/>
          </a:xfrm>
          <a:prstGeom prst="straightConnector1">
            <a:avLst/>
          </a:prstGeom>
          <a:noFill/>
          <a:ln w="25402" cap="flat">
            <a:solidFill>
              <a:srgbClr val="FF0101"/>
            </a:solidFill>
            <a:prstDash val="solid"/>
            <a:round/>
          </a:ln>
        </p:spPr>
      </p:cxnSp>
      <p:sp>
        <p:nvSpPr>
          <p:cNvPr id="31" name="AutoShape 122">
            <a:extLst>
              <a:ext uri="{FF2B5EF4-FFF2-40B4-BE49-F238E27FC236}">
                <a16:creationId xmlns:a16="http://schemas.microsoft.com/office/drawing/2014/main" id="{13F7E8DA-1C0D-498D-BDB0-60803661704E}"/>
              </a:ext>
            </a:extLst>
          </p:cNvPr>
          <p:cNvSpPr/>
          <p:nvPr/>
        </p:nvSpPr>
        <p:spPr>
          <a:xfrm rot="16206932" flipV="1">
            <a:off x="8286759" y="3395916"/>
            <a:ext cx="304796" cy="601135"/>
          </a:xfrm>
          <a:custGeom>
            <a:avLst>
              <a:gd name="f0" fmla="val 174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00FF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2" name="Text Box 143">
            <a:extLst>
              <a:ext uri="{FF2B5EF4-FFF2-40B4-BE49-F238E27FC236}">
                <a16:creationId xmlns:a16="http://schemas.microsoft.com/office/drawing/2014/main" id="{24E08BF8-50D0-40C4-8DAA-402AAA2749D2}"/>
              </a:ext>
            </a:extLst>
          </p:cNvPr>
          <p:cNvSpPr txBox="1"/>
          <p:nvPr/>
        </p:nvSpPr>
        <p:spPr>
          <a:xfrm>
            <a:off x="8288569" y="3815011"/>
            <a:ext cx="3179826" cy="4521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33" b="0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ea typeface="MS PGothic" pitchFamily="34"/>
              </a:rPr>
              <a:t>Qapp,utile : 24 000 kWh</a:t>
            </a:r>
          </a:p>
        </p:txBody>
      </p:sp>
      <p:cxnSp>
        <p:nvCxnSpPr>
          <p:cNvPr id="33" name="Connecteur droit 4">
            <a:extLst>
              <a:ext uri="{FF2B5EF4-FFF2-40B4-BE49-F238E27FC236}">
                <a16:creationId xmlns:a16="http://schemas.microsoft.com/office/drawing/2014/main" id="{9026351A-191C-422D-BD3E-515037B2B396}"/>
              </a:ext>
            </a:extLst>
          </p:cNvPr>
          <p:cNvCxnSpPr/>
          <p:nvPr/>
        </p:nvCxnSpPr>
        <p:spPr>
          <a:xfrm>
            <a:off x="3845984" y="3819245"/>
            <a:ext cx="3052231" cy="29636"/>
          </a:xfrm>
          <a:prstGeom prst="straightConnector1">
            <a:avLst/>
          </a:prstGeom>
          <a:noFill/>
          <a:ln w="25402" cap="flat">
            <a:solidFill>
              <a:srgbClr val="E58671"/>
            </a:solidFill>
            <a:prstDash val="solid"/>
            <a:round/>
          </a:ln>
        </p:spPr>
      </p:cxnSp>
      <p:sp>
        <p:nvSpPr>
          <p:cNvPr id="34" name="AutoShape 145">
            <a:extLst>
              <a:ext uri="{FF2B5EF4-FFF2-40B4-BE49-F238E27FC236}">
                <a16:creationId xmlns:a16="http://schemas.microsoft.com/office/drawing/2014/main" id="{D2F4413B-E5C3-40E3-B4EE-6BE4F57A6F11}"/>
              </a:ext>
            </a:extLst>
          </p:cNvPr>
          <p:cNvSpPr/>
          <p:nvPr/>
        </p:nvSpPr>
        <p:spPr>
          <a:xfrm rot="13587350">
            <a:off x="7126817" y="2401080"/>
            <a:ext cx="110066" cy="283628"/>
          </a:xfrm>
          <a:custGeom>
            <a:avLst>
              <a:gd name="f0" fmla="val 179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10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FagoCoRegular-Roman" pitchFamily="32"/>
              <a:ea typeface="MS PGothic" pitchFamily="34"/>
            </a:endParaRPr>
          </a:p>
        </p:txBody>
      </p:sp>
      <p:sp>
        <p:nvSpPr>
          <p:cNvPr id="35" name="Text Box 146">
            <a:extLst>
              <a:ext uri="{FF2B5EF4-FFF2-40B4-BE49-F238E27FC236}">
                <a16:creationId xmlns:a16="http://schemas.microsoft.com/office/drawing/2014/main" id="{BD8CB0A9-46AE-45FA-9796-8DB2F7BB872F}"/>
              </a:ext>
            </a:extLst>
          </p:cNvPr>
          <p:cNvSpPr txBox="1"/>
          <p:nvPr/>
        </p:nvSpPr>
        <p:spPr>
          <a:xfrm>
            <a:off x="6921495" y="2210578"/>
            <a:ext cx="1686985" cy="329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2767" tIns="61383" rIns="122767" bIns="61383" anchor="t" anchorCtr="1" compatLnSpc="1">
            <a:spAutoFit/>
          </a:bodyPr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33" b="0" i="0" u="none" strike="noStrike" kern="1200" cap="none" spc="0" baseline="0">
                <a:solidFill>
                  <a:srgbClr val="FF0101"/>
                </a:solidFill>
                <a:uFillTx/>
                <a:latin typeface="Arial" pitchFamily="34"/>
                <a:ea typeface="MS PGothic" pitchFamily="34"/>
              </a:rPr>
              <a:t>1 000 kWh</a:t>
            </a:r>
          </a:p>
        </p:txBody>
      </p:sp>
      <p:cxnSp>
        <p:nvCxnSpPr>
          <p:cNvPr id="36" name="Connecteur droit 4">
            <a:extLst>
              <a:ext uri="{FF2B5EF4-FFF2-40B4-BE49-F238E27FC236}">
                <a16:creationId xmlns:a16="http://schemas.microsoft.com/office/drawing/2014/main" id="{49840889-C0AF-49E2-BC8E-088998B8B724}"/>
              </a:ext>
            </a:extLst>
          </p:cNvPr>
          <p:cNvCxnSpPr/>
          <p:nvPr/>
        </p:nvCxnSpPr>
        <p:spPr>
          <a:xfrm flipV="1">
            <a:off x="3627964" y="2938715"/>
            <a:ext cx="4114800" cy="29635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custDash>
              <a:ds d="100000" sp="100000"/>
            </a:custDash>
            <a:round/>
          </a:ln>
        </p:spPr>
      </p:cxnSp>
      <p:cxnSp>
        <p:nvCxnSpPr>
          <p:cNvPr id="37" name="Connecteur droit 4">
            <a:extLst>
              <a:ext uri="{FF2B5EF4-FFF2-40B4-BE49-F238E27FC236}">
                <a16:creationId xmlns:a16="http://schemas.microsoft.com/office/drawing/2014/main" id="{0C81CB00-6EB2-44F9-A79C-FE98CB360629}"/>
              </a:ext>
            </a:extLst>
          </p:cNvPr>
          <p:cNvCxnSpPr/>
          <p:nvPr/>
        </p:nvCxnSpPr>
        <p:spPr>
          <a:xfrm>
            <a:off x="7742764" y="2993743"/>
            <a:ext cx="0" cy="143936"/>
          </a:xfrm>
          <a:prstGeom prst="straightConnector1">
            <a:avLst/>
          </a:prstGeom>
          <a:noFill/>
          <a:ln w="25402" cap="flat">
            <a:solidFill>
              <a:srgbClr val="FF6600"/>
            </a:solidFill>
            <a:custDash>
              <a:ds d="100000" sp="100000"/>
            </a:custDash>
            <a:round/>
          </a:ln>
        </p:spPr>
      </p:cxnSp>
      <p:grpSp>
        <p:nvGrpSpPr>
          <p:cNvPr id="38" name="Groupe 6">
            <a:extLst>
              <a:ext uri="{FF2B5EF4-FFF2-40B4-BE49-F238E27FC236}">
                <a16:creationId xmlns:a16="http://schemas.microsoft.com/office/drawing/2014/main" id="{BDB8EDAF-23E5-4CCB-8348-3325536393DF}"/>
              </a:ext>
            </a:extLst>
          </p:cNvPr>
          <p:cNvGrpSpPr/>
          <p:nvPr/>
        </p:nvGrpSpPr>
        <p:grpSpPr>
          <a:xfrm>
            <a:off x="7634819" y="3048781"/>
            <a:ext cx="205310" cy="150281"/>
            <a:chOff x="7634819" y="2262719"/>
            <a:chExt cx="205310" cy="150281"/>
          </a:xfrm>
        </p:grpSpPr>
        <p:sp>
          <p:nvSpPr>
            <p:cNvPr id="39" name="Triangle isocèle 5">
              <a:extLst>
                <a:ext uri="{FF2B5EF4-FFF2-40B4-BE49-F238E27FC236}">
                  <a16:creationId xmlns:a16="http://schemas.microsoft.com/office/drawing/2014/main" id="{9624E23D-DACF-4956-BBE4-3E22AAC6C7E9}"/>
                </a:ext>
              </a:extLst>
            </p:cNvPr>
            <p:cNvSpPr/>
            <p:nvPr/>
          </p:nvSpPr>
          <p:spPr>
            <a:xfrm rot="5400013">
              <a:off x="7638847" y="2309358"/>
              <a:ext cx="99614" cy="10767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40" name="Triangle isocèle 30">
              <a:extLst>
                <a:ext uri="{FF2B5EF4-FFF2-40B4-BE49-F238E27FC236}">
                  <a16:creationId xmlns:a16="http://schemas.microsoft.com/office/drawing/2014/main" id="{A8969CE5-B483-44BE-AC94-1C164457C79B}"/>
                </a:ext>
              </a:extLst>
            </p:cNvPr>
            <p:cNvSpPr/>
            <p:nvPr/>
          </p:nvSpPr>
          <p:spPr>
            <a:xfrm rot="16200004">
              <a:off x="7736487" y="2309358"/>
              <a:ext cx="99614" cy="10767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  <p:sp>
          <p:nvSpPr>
            <p:cNvPr id="41" name="Triangle isocèle 31">
              <a:extLst>
                <a:ext uri="{FF2B5EF4-FFF2-40B4-BE49-F238E27FC236}">
                  <a16:creationId xmlns:a16="http://schemas.microsoft.com/office/drawing/2014/main" id="{B5C0EB05-FB23-41B4-A27D-FC9168DB9A57}"/>
                </a:ext>
              </a:extLst>
            </p:cNvPr>
            <p:cNvSpPr/>
            <p:nvPr/>
          </p:nvSpPr>
          <p:spPr>
            <a:xfrm rot="11006084">
              <a:off x="7690688" y="2262719"/>
              <a:ext cx="103601" cy="1035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agoCoRegular-Roman" pitchFamily="32"/>
                <a:ea typeface="MS PGothic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6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536</Words>
  <Application>Microsoft Office PowerPoint</Application>
  <PresentationFormat>Grand écran</PresentationFormat>
  <Paragraphs>92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FagoCoRegular-Roman</vt:lpstr>
      <vt:lpstr>Helvetica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ENERPLAN Enerplan</dc:creator>
  <cp:lastModifiedBy>ENERPLAN Enerplan</cp:lastModifiedBy>
  <cp:revision>3</cp:revision>
  <dcterms:created xsi:type="dcterms:W3CDTF">2021-09-22T07:06:11Z</dcterms:created>
  <dcterms:modified xsi:type="dcterms:W3CDTF">2021-09-22T08:03:46Z</dcterms:modified>
</cp:coreProperties>
</file>